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2" autoAdjust="0"/>
    <p:restoredTop sz="94660"/>
  </p:normalViewPr>
  <p:slideViewPr>
    <p:cSldViewPr snapToGrid="0">
      <p:cViewPr varScale="1">
        <p:scale>
          <a:sx n="87" d="100"/>
          <a:sy n="87" d="100"/>
        </p:scale>
        <p:origin x="-485" y="-8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1"/>
      </p:bgRef>
    </p:bg>
    <p:spTree>
      <p:nvGrpSpPr>
        <p:cNvPr id="1" name=""/>
        <p:cNvGrpSpPr/>
        <p:nvPr/>
      </p:nvGrpSpPr>
      <p:grpSpPr>
        <a:xfrm>
          <a:off x="0" y="0"/>
          <a:ext cx="0" cy="0"/>
          <a:chOff x="0" y="0"/>
          <a:chExt cx="0" cy="0"/>
        </a:xfrm>
      </p:grpSpPr>
      <p:sp>
        <p:nvSpPr>
          <p:cNvPr id="8" name="Прямоугольник 7"/>
          <p:cNvSpPr/>
          <p:nvPr/>
        </p:nvSpPr>
        <p:spPr>
          <a:xfrm flipH="1">
            <a:off x="3556000" y="0"/>
            <a:ext cx="8636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Прямая соединительная линия 8"/>
          <p:cNvSpPr>
            <a:spLocks noChangeShapeType="1"/>
          </p:cNvSpPr>
          <p:nvPr/>
        </p:nvSpPr>
        <p:spPr bwMode="auto">
          <a:xfrm rot="16200000">
            <a:off x="127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Заголовок 11"/>
          <p:cNvSpPr>
            <a:spLocks noGrp="1"/>
          </p:cNvSpPr>
          <p:nvPr>
            <p:ph type="ctrTitle"/>
          </p:nvPr>
        </p:nvSpPr>
        <p:spPr>
          <a:xfrm>
            <a:off x="4489157" y="533400"/>
            <a:ext cx="6807200" cy="2868168"/>
          </a:xfrm>
        </p:spPr>
        <p:txBody>
          <a:bodyPr lIns="45720" tIns="0" rIns="45720">
            <a:noAutofit/>
          </a:bodyPr>
          <a:lstStyle>
            <a:lvl1pPr algn="r">
              <a:defRPr sz="4200" b="1"/>
            </a:lvl1pPr>
            <a:extLst/>
          </a:lstStyle>
          <a:p>
            <a:r>
              <a:rPr kumimoji="0" lang="ru-RU" smtClean="0"/>
              <a:t>Образец заголовка</a:t>
            </a:r>
            <a:endParaRPr kumimoji="0" lang="en-US"/>
          </a:p>
        </p:txBody>
      </p:sp>
      <p:sp>
        <p:nvSpPr>
          <p:cNvPr id="25" name="Подзаголовок 24"/>
          <p:cNvSpPr>
            <a:spLocks noGrp="1"/>
          </p:cNvSpPr>
          <p:nvPr>
            <p:ph type="subTitle" idx="1"/>
          </p:nvPr>
        </p:nvSpPr>
        <p:spPr>
          <a:xfrm>
            <a:off x="4472589" y="3539864"/>
            <a:ext cx="6819704"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31" name="Дата 30"/>
          <p:cNvSpPr>
            <a:spLocks noGrp="1"/>
          </p:cNvSpPr>
          <p:nvPr>
            <p:ph type="dt" sz="half" idx="10"/>
          </p:nvPr>
        </p:nvSpPr>
        <p:spPr>
          <a:xfrm>
            <a:off x="7828299" y="6557946"/>
            <a:ext cx="2669952" cy="226902"/>
          </a:xfrm>
        </p:spPr>
        <p:txBody>
          <a:bodyPr/>
          <a:lstStyle>
            <a:lvl1pPr>
              <a:defRPr lang="en-US" smtClean="0">
                <a:solidFill>
                  <a:srgbClr val="FFFFFF"/>
                </a:solidFill>
              </a:defRPr>
            </a:lvl1pPr>
            <a:extLst/>
          </a:lstStyle>
          <a:p>
            <a:fld id="{A6126B48-0A8A-4FDF-B07F-760CF644C714}" type="datetimeFigureOut">
              <a:rPr lang="ru-RU" smtClean="0"/>
              <a:pPr/>
              <a:t>10.01.2023</a:t>
            </a:fld>
            <a:endParaRPr lang="ru-RU"/>
          </a:p>
        </p:txBody>
      </p:sp>
      <p:sp>
        <p:nvSpPr>
          <p:cNvPr id="18" name="Нижний колонтитул 17"/>
          <p:cNvSpPr>
            <a:spLocks noGrp="1"/>
          </p:cNvSpPr>
          <p:nvPr>
            <p:ph type="ftr" sz="quarter" idx="11"/>
          </p:nvPr>
        </p:nvSpPr>
        <p:spPr>
          <a:xfrm>
            <a:off x="3759200" y="6557946"/>
            <a:ext cx="3903629" cy="228600"/>
          </a:xfrm>
        </p:spPr>
        <p:txBody>
          <a:bodyPr/>
          <a:lstStyle>
            <a:lvl1pPr>
              <a:defRPr lang="en-US" dirty="0">
                <a:solidFill>
                  <a:srgbClr val="FFFFFF"/>
                </a:solidFill>
              </a:defRPr>
            </a:lvl1pPr>
            <a:extLst/>
          </a:lstStyle>
          <a:p>
            <a:endParaRPr lang="ru-RU"/>
          </a:p>
        </p:txBody>
      </p:sp>
      <p:sp>
        <p:nvSpPr>
          <p:cNvPr id="29" name="Номер слайда 28"/>
          <p:cNvSpPr>
            <a:spLocks noGrp="1"/>
          </p:cNvSpPr>
          <p:nvPr>
            <p:ph type="sldNum" sz="quarter" idx="12"/>
          </p:nvPr>
        </p:nvSpPr>
        <p:spPr>
          <a:xfrm>
            <a:off x="10507845" y="6556248"/>
            <a:ext cx="784448" cy="228600"/>
          </a:xfrm>
        </p:spPr>
        <p:txBody>
          <a:bodyPr/>
          <a:lstStyle>
            <a:lvl1pPr>
              <a:defRPr lang="en-US" smtClean="0">
                <a:solidFill>
                  <a:srgbClr val="FFFFFF"/>
                </a:solidFill>
              </a:defRPr>
            </a:lvl1pPr>
            <a:extLst/>
          </a:lstStyle>
          <a:p>
            <a:fld id="{027A3A84-3BB1-4448-B7EE-33A935AC1652}"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A6126B48-0A8A-4FDF-B07F-760CF644C714}" type="datetimeFigureOut">
              <a:rPr lang="ru-RU" smtClean="0"/>
              <a:pPr/>
              <a:t>10.01.2023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027A3A84-3BB1-4448-B7EE-33A935AC1652}"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37600" y="274956"/>
            <a:ext cx="2032000" cy="5851525"/>
          </a:xfrm>
        </p:spPr>
        <p:txBody>
          <a:bodyPr vert="eaVert" ancho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609600" y="274643"/>
            <a:ext cx="80264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5657088" y="6557946"/>
            <a:ext cx="2669952" cy="226902"/>
          </a:xfrm>
        </p:spPr>
        <p:txBody>
          <a:bodyPr/>
          <a:lstStyle>
            <a:extLst/>
          </a:lstStyle>
          <a:p>
            <a:fld id="{A6126B48-0A8A-4FDF-B07F-760CF644C714}" type="datetimeFigureOut">
              <a:rPr lang="ru-RU" smtClean="0"/>
              <a:pPr/>
              <a:t>10.01.2023</a:t>
            </a:fld>
            <a:endParaRPr lang="ru-RU"/>
          </a:p>
        </p:txBody>
      </p:sp>
      <p:sp>
        <p:nvSpPr>
          <p:cNvPr id="5" name="Нижний колонтитул 4"/>
          <p:cNvSpPr>
            <a:spLocks noGrp="1"/>
          </p:cNvSpPr>
          <p:nvPr>
            <p:ph type="ftr" sz="quarter" idx="11"/>
          </p:nvPr>
        </p:nvSpPr>
        <p:spPr>
          <a:xfrm>
            <a:off x="609600" y="6556248"/>
            <a:ext cx="4876800" cy="228600"/>
          </a:xfrm>
        </p:spPr>
        <p:txBody>
          <a:bodyPr/>
          <a:lstStyle>
            <a:extLst/>
          </a:lstStyle>
          <a:p>
            <a:endParaRPr lang="ru-RU"/>
          </a:p>
        </p:txBody>
      </p:sp>
      <p:sp>
        <p:nvSpPr>
          <p:cNvPr id="6" name="Номер слайда 5"/>
          <p:cNvSpPr>
            <a:spLocks noGrp="1"/>
          </p:cNvSpPr>
          <p:nvPr>
            <p:ph type="sldNum" sz="quarter" idx="12"/>
          </p:nvPr>
        </p:nvSpPr>
        <p:spPr>
          <a:xfrm>
            <a:off x="8339328" y="6553200"/>
            <a:ext cx="784448" cy="228600"/>
          </a:xfrm>
        </p:spPr>
        <p:txBody>
          <a:bodyPr/>
          <a:lstStyle>
            <a:lvl1pPr>
              <a:defRPr>
                <a:solidFill>
                  <a:schemeClr val="tx2"/>
                </a:solidFill>
              </a:defRPr>
            </a:lvl1pPr>
            <a:extLst/>
          </a:lstStyle>
          <a:p>
            <a:fld id="{027A3A84-3BB1-4448-B7EE-33A935AC1652}"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Объект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A6126B48-0A8A-4FDF-B07F-760CF644C714}" type="datetimeFigureOut">
              <a:rPr lang="ru-RU" smtClean="0"/>
              <a:pPr/>
              <a:t>10.01.2023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027A3A84-3BB1-4448-B7EE-33A935AC1652}"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22400" y="2821838"/>
            <a:ext cx="8340651" cy="1362075"/>
          </a:xfrm>
        </p:spPr>
        <p:txBody>
          <a:bodyPr tIns="0" anchor="t"/>
          <a:lstStyle>
            <a:lvl1pPr algn="r">
              <a:buNone/>
              <a:defRPr sz="42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1422400" y="1905001"/>
            <a:ext cx="8340651"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a:xfrm>
            <a:off x="6298984" y="6556810"/>
            <a:ext cx="2669952" cy="226902"/>
          </a:xfrm>
        </p:spPr>
        <p:txBody>
          <a:bodyPr bIns="0" anchor="b"/>
          <a:lstStyle>
            <a:lvl1pPr>
              <a:defRPr>
                <a:solidFill>
                  <a:schemeClr val="tx2"/>
                </a:solidFill>
              </a:defRPr>
            </a:lvl1pPr>
            <a:extLst/>
          </a:lstStyle>
          <a:p>
            <a:fld id="{A6126B48-0A8A-4FDF-B07F-760CF644C714}" type="datetimeFigureOut">
              <a:rPr lang="ru-RU" smtClean="0"/>
              <a:pPr/>
              <a:t>10.01.2023</a:t>
            </a:fld>
            <a:endParaRPr lang="ru-RU"/>
          </a:p>
        </p:txBody>
      </p:sp>
      <p:sp>
        <p:nvSpPr>
          <p:cNvPr id="5" name="Нижний колонтитул 4"/>
          <p:cNvSpPr>
            <a:spLocks noGrp="1"/>
          </p:cNvSpPr>
          <p:nvPr>
            <p:ph type="ftr" sz="quarter" idx="11"/>
          </p:nvPr>
        </p:nvSpPr>
        <p:spPr>
          <a:xfrm>
            <a:off x="2313811" y="6556810"/>
            <a:ext cx="3860800" cy="228600"/>
          </a:xfrm>
        </p:spPr>
        <p:txBody>
          <a:bodyPr bIns="0" anchor="b"/>
          <a:lstStyle>
            <a:lvl1pPr>
              <a:defRPr>
                <a:solidFill>
                  <a:schemeClr val="tx2"/>
                </a:solidFill>
              </a:defRPr>
            </a:lvl1pPr>
            <a:extLst/>
          </a:lstStyle>
          <a:p>
            <a:endParaRPr lang="ru-RU"/>
          </a:p>
        </p:txBody>
      </p:sp>
      <p:sp>
        <p:nvSpPr>
          <p:cNvPr id="6" name="Номер слайда 5"/>
          <p:cNvSpPr>
            <a:spLocks noGrp="1"/>
          </p:cNvSpPr>
          <p:nvPr>
            <p:ph type="sldNum" sz="quarter" idx="12"/>
          </p:nvPr>
        </p:nvSpPr>
        <p:spPr>
          <a:xfrm>
            <a:off x="8978603" y="6555112"/>
            <a:ext cx="784448" cy="228600"/>
          </a:xfrm>
        </p:spPr>
        <p:txBody>
          <a:bodyPr/>
          <a:lstStyle>
            <a:extLst/>
          </a:lstStyle>
          <a:p>
            <a:fld id="{027A3A84-3BB1-4448-B7EE-33A935AC1652}"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320040"/>
            <a:ext cx="9656064" cy="1143000"/>
          </a:xfrm>
        </p:spPr>
        <p:txBody>
          <a:bodyPr/>
          <a:lstStyle>
            <a:extLst/>
          </a:lstStyle>
          <a:p>
            <a:r>
              <a:rPr kumimoji="0" lang="ru-RU" smtClean="0"/>
              <a:t>Образец заголовка</a:t>
            </a:r>
            <a:endParaRPr kumimoji="0" lang="en-US"/>
          </a:p>
        </p:txBody>
      </p:sp>
      <p:sp>
        <p:nvSpPr>
          <p:cNvPr id="3" name="Объект 2"/>
          <p:cNvSpPr>
            <a:spLocks noGrp="1"/>
          </p:cNvSpPr>
          <p:nvPr>
            <p:ph sz="half" idx="1"/>
          </p:nvPr>
        </p:nvSpPr>
        <p:spPr>
          <a:xfrm>
            <a:off x="609600" y="1600201"/>
            <a:ext cx="469392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5571744" y="1600201"/>
            <a:ext cx="469392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A6126B48-0A8A-4FDF-B07F-760CF644C714}" type="datetimeFigureOut">
              <a:rPr lang="ru-RU" smtClean="0"/>
              <a:pPr/>
              <a:t>10.01.2023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027A3A84-3BB1-4448-B7EE-33A935AC1652}"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320040"/>
            <a:ext cx="9656064" cy="1143000"/>
          </a:xfrm>
        </p:spPr>
        <p:txBody>
          <a:bodyPr anchor="b"/>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609600" y="5867400"/>
            <a:ext cx="469392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5571744" y="5867400"/>
            <a:ext cx="469392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609600" y="1711840"/>
            <a:ext cx="469392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5571744" y="1711840"/>
            <a:ext cx="469392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A6126B48-0A8A-4FDF-B07F-760CF644C714}" type="datetimeFigureOut">
              <a:rPr lang="ru-RU" smtClean="0"/>
              <a:pPr/>
              <a:t>10.01.2023</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027A3A84-3BB1-4448-B7EE-33A935AC1652}"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320040"/>
            <a:ext cx="9656064" cy="1143000"/>
          </a:xfrm>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A6126B48-0A8A-4FDF-B07F-760CF644C714}" type="datetimeFigureOut">
              <a:rPr lang="ru-RU" smtClean="0"/>
              <a:pPr/>
              <a:t>10.01.2023</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027A3A84-3BB1-4448-B7EE-33A935AC1652}"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solidFill>
                  <a:schemeClr val="tx2"/>
                </a:solidFill>
              </a:defRPr>
            </a:lvl1pPr>
            <a:extLst/>
          </a:lstStyle>
          <a:p>
            <a:fld id="{A6126B48-0A8A-4FDF-B07F-760CF644C714}" type="datetimeFigureOut">
              <a:rPr lang="ru-RU" smtClean="0"/>
              <a:pPr/>
              <a:t>10.01.2023</a:t>
            </a:fld>
            <a:endParaRPr lang="ru-RU"/>
          </a:p>
        </p:txBody>
      </p:sp>
      <p:sp>
        <p:nvSpPr>
          <p:cNvPr id="3" name="Нижний колонтитул 2"/>
          <p:cNvSpPr>
            <a:spLocks noGrp="1"/>
          </p:cNvSpPr>
          <p:nvPr>
            <p:ph type="ftr" sz="quarter" idx="11"/>
          </p:nvPr>
        </p:nvSpPr>
        <p:spPr/>
        <p:txBody>
          <a:bodyPr/>
          <a:lstStyle>
            <a:lvl1pPr>
              <a:defRPr>
                <a:solidFill>
                  <a:schemeClr val="tx2"/>
                </a:solidFill>
              </a:defRPr>
            </a:lvl1pPr>
            <a:extLst/>
          </a:lstStyle>
          <a:p>
            <a:endParaRPr lang="ru-RU"/>
          </a:p>
        </p:txBody>
      </p:sp>
      <p:sp>
        <p:nvSpPr>
          <p:cNvPr id="4" name="Номер слайда 3"/>
          <p:cNvSpPr>
            <a:spLocks noGrp="1"/>
          </p:cNvSpPr>
          <p:nvPr>
            <p:ph type="sldNum" sz="quarter" idx="12"/>
          </p:nvPr>
        </p:nvSpPr>
        <p:spPr/>
        <p:txBody>
          <a:bodyPr/>
          <a:lstStyle>
            <a:extLst/>
          </a:lstStyle>
          <a:p>
            <a:fld id="{027A3A84-3BB1-4448-B7EE-33A935AC1652}"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28600"/>
            <a:ext cx="7863840" cy="1173480"/>
          </a:xfrm>
        </p:spPr>
        <p:txBody>
          <a:bodyPr wrap="square" anchor="b"/>
          <a:lstStyle>
            <a:lvl1pPr algn="l">
              <a:buNone/>
              <a:defRPr lang="en-US" sz="2400" baseline="0" smtClean="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609600" y="1497416"/>
            <a:ext cx="786384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Объект 3"/>
          <p:cNvSpPr>
            <a:spLocks noGrp="1"/>
          </p:cNvSpPr>
          <p:nvPr>
            <p:ph sz="half" idx="1"/>
          </p:nvPr>
        </p:nvSpPr>
        <p:spPr>
          <a:xfrm>
            <a:off x="609600" y="2133600"/>
            <a:ext cx="9652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A6126B48-0A8A-4FDF-B07F-760CF644C714}" type="datetimeFigureOut">
              <a:rPr lang="ru-RU" smtClean="0"/>
              <a:pPr/>
              <a:t>10.01.2023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027A3A84-3BB1-4448-B7EE-33A935AC1652}"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2"/>
      </p:bgRef>
    </p:bg>
    <p:spTree>
      <p:nvGrpSpPr>
        <p:cNvPr id="1" name=""/>
        <p:cNvGrpSpPr/>
        <p:nvPr/>
      </p:nvGrpSpPr>
      <p:grpSpPr>
        <a:xfrm>
          <a:off x="0" y="0"/>
          <a:ext cx="0" cy="0"/>
          <a:chOff x="0" y="0"/>
          <a:chExt cx="0" cy="0"/>
        </a:xfrm>
      </p:grpSpPr>
      <p:sp>
        <p:nvSpPr>
          <p:cNvPr id="8" name="Прямоугольник 7"/>
          <p:cNvSpPr/>
          <p:nvPr/>
        </p:nvSpPr>
        <p:spPr>
          <a:xfrm rot="21240000">
            <a:off x="797292" y="1004669"/>
            <a:ext cx="5759369"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Прямоугольник 8"/>
          <p:cNvSpPr/>
          <p:nvPr/>
        </p:nvSpPr>
        <p:spPr>
          <a:xfrm rot="21420000">
            <a:off x="795609" y="998817"/>
            <a:ext cx="5759369"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Заголовок 1"/>
          <p:cNvSpPr>
            <a:spLocks noGrp="1"/>
          </p:cNvSpPr>
          <p:nvPr>
            <p:ph type="title"/>
          </p:nvPr>
        </p:nvSpPr>
        <p:spPr>
          <a:xfrm>
            <a:off x="7185464" y="1143000"/>
            <a:ext cx="4572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ru-RU" smtClean="0"/>
              <a:t>Образец заголовка</a:t>
            </a:r>
            <a:endParaRPr kumimoji="0" lang="en-US" dirty="0"/>
          </a:p>
        </p:txBody>
      </p:sp>
      <p:sp>
        <p:nvSpPr>
          <p:cNvPr id="4" name="Текст 3"/>
          <p:cNvSpPr>
            <a:spLocks noGrp="1"/>
          </p:cNvSpPr>
          <p:nvPr>
            <p:ph type="body" sz="half" idx="2"/>
          </p:nvPr>
        </p:nvSpPr>
        <p:spPr>
          <a:xfrm>
            <a:off x="7185464" y="3283634"/>
            <a:ext cx="4572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ru-RU" smtClean="0"/>
              <a:t>Образец текста</a:t>
            </a:r>
          </a:p>
        </p:txBody>
      </p:sp>
      <p:sp>
        <p:nvSpPr>
          <p:cNvPr id="5" name="Дата 4"/>
          <p:cNvSpPr>
            <a:spLocks noGrp="1"/>
          </p:cNvSpPr>
          <p:nvPr>
            <p:ph type="dt" sz="half" idx="10"/>
          </p:nvPr>
        </p:nvSpPr>
        <p:spPr/>
        <p:txBody>
          <a:bodyPr/>
          <a:lstStyle>
            <a:extLst/>
          </a:lstStyle>
          <a:p>
            <a:fld id="{A6126B48-0A8A-4FDF-B07F-760CF644C714}" type="datetimeFigureOut">
              <a:rPr lang="ru-RU" smtClean="0"/>
              <a:pPr/>
              <a:t>10.01.2023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027A3A84-3BB1-4448-B7EE-33A935AC1652}" type="slidenum">
              <a:rPr lang="ru-RU" smtClean="0"/>
              <a:pPr/>
              <a:t>‹#›</a:t>
            </a:fld>
            <a:endParaRPr lang="ru-RU"/>
          </a:p>
        </p:txBody>
      </p:sp>
      <p:sp>
        <p:nvSpPr>
          <p:cNvPr id="10" name="Рисунок 9"/>
          <p:cNvSpPr>
            <a:spLocks noGrp="1"/>
          </p:cNvSpPr>
          <p:nvPr>
            <p:ph type="pic" idx="1"/>
          </p:nvPr>
        </p:nvSpPr>
        <p:spPr>
          <a:xfrm>
            <a:off x="884909" y="1041002"/>
            <a:ext cx="560832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ru-RU" smtClean="0"/>
              <a:t>Вставка рисунка</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Прямоугольник 8"/>
          <p:cNvSpPr/>
          <p:nvPr/>
        </p:nvSpPr>
        <p:spPr>
          <a:xfrm flipH="1">
            <a:off x="10871200" y="0"/>
            <a:ext cx="13208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Заголовок 2"/>
          <p:cNvSpPr>
            <a:spLocks noGrp="1"/>
          </p:cNvSpPr>
          <p:nvPr>
            <p:ph type="title"/>
          </p:nvPr>
        </p:nvSpPr>
        <p:spPr>
          <a:xfrm>
            <a:off x="609600" y="320040"/>
            <a:ext cx="9652000" cy="1143000"/>
          </a:xfrm>
          <a:prstGeom prst="rect">
            <a:avLst/>
          </a:prstGeom>
        </p:spPr>
        <p:txBody>
          <a:bodyPr vert="horz" lIns="45720" tIns="0" rIns="45720" bIns="0" anchor="b" anchorCtr="0">
            <a:normAutofit/>
          </a:bodyPr>
          <a:lstStyle>
            <a:extLst/>
          </a:lstStyle>
          <a:p>
            <a:r>
              <a:rPr kumimoji="0" lang="ru-RU" smtClean="0"/>
              <a:t>Образец заголовка</a:t>
            </a:r>
            <a:endParaRPr kumimoji="0" lang="en-US"/>
          </a:p>
        </p:txBody>
      </p:sp>
      <p:sp>
        <p:nvSpPr>
          <p:cNvPr id="31" name="Текст 30"/>
          <p:cNvSpPr>
            <a:spLocks noGrp="1"/>
          </p:cNvSpPr>
          <p:nvPr>
            <p:ph type="body" idx="1"/>
          </p:nvPr>
        </p:nvSpPr>
        <p:spPr>
          <a:xfrm>
            <a:off x="609600" y="1609416"/>
            <a:ext cx="9652000" cy="4846320"/>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7" name="Дата 26"/>
          <p:cNvSpPr>
            <a:spLocks noGrp="1"/>
          </p:cNvSpPr>
          <p:nvPr>
            <p:ph type="dt" sz="half" idx="2"/>
          </p:nvPr>
        </p:nvSpPr>
        <p:spPr>
          <a:xfrm>
            <a:off x="5661248" y="6557946"/>
            <a:ext cx="2669952" cy="226902"/>
          </a:xfrm>
          <a:prstGeom prst="rect">
            <a:avLst/>
          </a:prstGeom>
        </p:spPr>
        <p:txBody>
          <a:bodyPr vert="horz" tIns="0" bIns="0" anchor="b"/>
          <a:lstStyle>
            <a:lvl1pPr algn="l" eaLnBrk="1" latinLnBrk="0" hangingPunct="1">
              <a:defRPr kumimoji="0" sz="1000">
                <a:solidFill>
                  <a:schemeClr val="tx2"/>
                </a:solidFill>
              </a:defRPr>
            </a:lvl1pPr>
            <a:extLst/>
          </a:lstStyle>
          <a:p>
            <a:fld id="{A6126B48-0A8A-4FDF-B07F-760CF644C714}" type="datetimeFigureOut">
              <a:rPr lang="ru-RU" smtClean="0"/>
              <a:pPr/>
              <a:t>10.01.2023</a:t>
            </a:fld>
            <a:endParaRPr lang="ru-RU"/>
          </a:p>
        </p:txBody>
      </p:sp>
      <p:sp>
        <p:nvSpPr>
          <p:cNvPr id="4" name="Нижний колонтитул 3"/>
          <p:cNvSpPr>
            <a:spLocks noGrp="1"/>
          </p:cNvSpPr>
          <p:nvPr>
            <p:ph type="ftr" sz="quarter" idx="3"/>
          </p:nvPr>
        </p:nvSpPr>
        <p:spPr>
          <a:xfrm>
            <a:off x="609600" y="6557946"/>
            <a:ext cx="48768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ru-RU"/>
          </a:p>
        </p:txBody>
      </p:sp>
      <p:sp>
        <p:nvSpPr>
          <p:cNvPr id="16" name="Номер слайда 15"/>
          <p:cNvSpPr>
            <a:spLocks noGrp="1"/>
          </p:cNvSpPr>
          <p:nvPr>
            <p:ph type="sldNum" sz="quarter" idx="4"/>
          </p:nvPr>
        </p:nvSpPr>
        <p:spPr>
          <a:xfrm>
            <a:off x="8335264" y="6556248"/>
            <a:ext cx="784448"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027A3A84-3BB1-4448-B7EE-33A935AC1652}"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31" r:id="rId7"/>
    <p:sldLayoutId id="2147483732" r:id="rId8"/>
    <p:sldLayoutId id="2147483733" r:id="rId9"/>
    <p:sldLayoutId id="2147483734" r:id="rId10"/>
    <p:sldLayoutId id="2147483735"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10789" y="1539240"/>
            <a:ext cx="9862457" cy="1323439"/>
          </a:xfrm>
          <a:prstGeom prst="rect">
            <a:avLst/>
          </a:prstGeom>
          <a:noFill/>
        </p:spPr>
        <p:txBody>
          <a:bodyPr wrap="square" rtlCol="0">
            <a:spAutoFit/>
          </a:bodyPr>
          <a:lstStyle/>
          <a:p>
            <a:pPr algn="ctr"/>
            <a:r>
              <a:rPr lang="kk-KZ" altLang="ru-RU" sz="4000" b="1" dirty="0" smtClean="0">
                <a:latin typeface="Times New Roman" pitchFamily="18" charset="0"/>
                <a:cs typeface="Times New Roman" pitchFamily="18" charset="0"/>
              </a:rPr>
              <a:t>1-тақырып </a:t>
            </a:r>
            <a:r>
              <a:rPr lang="kk-KZ" sz="4000" dirty="0"/>
              <a:t>Салықтардың экономикалық мәнін,салық салу және салық салу негіздері</a:t>
            </a:r>
            <a:endParaRPr lang="ru-RU" altLang="ru-RU" sz="4000" b="1" dirty="0">
              <a:latin typeface="Times New Roman" pitchFamily="18" charset="0"/>
              <a:cs typeface="Times New Roman" pitchFamily="18" charset="0"/>
            </a:endParaRPr>
          </a:p>
        </p:txBody>
      </p:sp>
    </p:spTree>
    <p:extLst>
      <p:ext uri="{BB962C8B-B14F-4D97-AF65-F5344CB8AC3E}">
        <p14:creationId xmlns:p14="http://schemas.microsoft.com/office/powerpoint/2010/main" val="24405770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70709" y="474784"/>
            <a:ext cx="10482943" cy="5324535"/>
          </a:xfrm>
          <a:prstGeom prst="rect">
            <a:avLst/>
          </a:prstGeom>
          <a:noFill/>
        </p:spPr>
        <p:txBody>
          <a:bodyPr wrap="square" rtlCol="0">
            <a:spAutoFit/>
          </a:bodyPr>
          <a:lstStyle/>
          <a:p>
            <a:pPr indent="360363"/>
            <a:endParaRPr lang="ru-RU" altLang="ru-RU" sz="2000" b="1" dirty="0" smtClean="0">
              <a:latin typeface="Times New Roman" pitchFamily="18" charset="0"/>
              <a:cs typeface="Times New Roman" pitchFamily="18" charset="0"/>
            </a:endParaRPr>
          </a:p>
          <a:p>
            <a:pPr indent="360363"/>
            <a:endParaRPr lang="ru-RU" altLang="ru-RU" sz="2000" b="1" dirty="0" smtClean="0">
              <a:latin typeface="Times New Roman" pitchFamily="18" charset="0"/>
              <a:cs typeface="Times New Roman" pitchFamily="18" charset="0"/>
            </a:endParaRPr>
          </a:p>
          <a:p>
            <a:pPr indent="360363"/>
            <a:r>
              <a:rPr lang="ru-RU" altLang="ru-RU" sz="2000" b="1" dirty="0" err="1" smtClean="0">
                <a:latin typeface="Times New Roman" pitchFamily="18" charset="0"/>
                <a:cs typeface="Times New Roman" pitchFamily="18" charset="0"/>
              </a:rPr>
              <a:t>Сыртқы экономикалық қызметті реттеудің нысандары</a:t>
            </a:r>
            <a:r>
              <a:rPr lang="ru-RU" altLang="ru-RU" sz="2000" b="1" dirty="0" smtClean="0">
                <a:latin typeface="Times New Roman" pitchFamily="18" charset="0"/>
                <a:cs typeface="Times New Roman" pitchFamily="18" charset="0"/>
              </a:rPr>
              <a:t> мен  </a:t>
            </a:r>
            <a:r>
              <a:rPr lang="ru-RU" altLang="ru-RU" sz="2000" b="1" dirty="0" err="1" smtClean="0">
                <a:latin typeface="Times New Roman" pitchFamily="18" charset="0"/>
                <a:cs typeface="Times New Roman" pitchFamily="18" charset="0"/>
              </a:rPr>
              <a:t>әдістері</a:t>
            </a:r>
            <a:endParaRPr lang="ru-RU" altLang="ru-RU" sz="2000" dirty="0" smtClean="0">
              <a:latin typeface="Times New Roman" pitchFamily="18" charset="0"/>
              <a:cs typeface="Times New Roman" pitchFamily="18" charset="0"/>
            </a:endParaRPr>
          </a:p>
          <a:p>
            <a:pPr indent="360363"/>
            <a:r>
              <a:rPr lang="ru-RU" altLang="ru-RU" sz="2000" dirty="0" err="1" smtClean="0">
                <a:latin typeface="Times New Roman" pitchFamily="18" charset="0"/>
                <a:cs typeface="Times New Roman" pitchFamily="18" charset="0"/>
              </a:rPr>
              <a:t>Сыртқы экономикалық қызметті мемлекеттік</a:t>
            </a:r>
            <a:r>
              <a:rPr lang="ru-RU" altLang="ru-RU" sz="2000" dirty="0" smtClean="0">
                <a:latin typeface="Times New Roman" pitchFamily="18" charset="0"/>
                <a:cs typeface="Times New Roman" pitchFamily="18" charset="0"/>
              </a:rPr>
              <a:t> </a:t>
            </a:r>
            <a:r>
              <a:rPr lang="ru-RU" altLang="ru-RU" sz="2000" dirty="0" err="1" smtClean="0">
                <a:latin typeface="Times New Roman" pitchFamily="18" charset="0"/>
                <a:cs typeface="Times New Roman" pitchFamily="18" charset="0"/>
              </a:rPr>
              <a:t>реттеу</a:t>
            </a:r>
            <a:r>
              <a:rPr lang="ru-RU" altLang="ru-RU" sz="2000" dirty="0" smtClean="0">
                <a:latin typeface="Times New Roman" pitchFamily="18" charset="0"/>
                <a:cs typeface="Times New Roman" pitchFamily="18" charset="0"/>
              </a:rPr>
              <a:t> </a:t>
            </a:r>
            <a:r>
              <a:rPr lang="ru-RU" altLang="ru-RU" sz="2000" dirty="0" err="1" smtClean="0">
                <a:latin typeface="Times New Roman" pitchFamily="18" charset="0"/>
                <a:cs typeface="Times New Roman" pitchFamily="18" charset="0"/>
              </a:rPr>
              <a:t>әр түрлі нысандар</a:t>
            </a:r>
            <a:r>
              <a:rPr lang="ru-RU" altLang="ru-RU" sz="2000" dirty="0" smtClean="0">
                <a:latin typeface="Times New Roman" pitchFamily="18" charset="0"/>
                <a:cs typeface="Times New Roman" pitchFamily="18" charset="0"/>
              </a:rPr>
              <a:t> мен </a:t>
            </a:r>
            <a:r>
              <a:rPr lang="ru-RU" altLang="ru-RU" sz="2000" dirty="0" err="1" smtClean="0">
                <a:latin typeface="Times New Roman" pitchFamily="18" charset="0"/>
                <a:cs typeface="Times New Roman" pitchFamily="18" charset="0"/>
              </a:rPr>
              <a:t>әдістерді қамтиды</a:t>
            </a:r>
            <a:r>
              <a:rPr lang="ru-RU" altLang="ru-RU" sz="2000" dirty="0" smtClean="0">
                <a:latin typeface="Times New Roman" pitchFamily="18" charset="0"/>
                <a:cs typeface="Times New Roman" pitchFamily="18" charset="0"/>
              </a:rPr>
              <a:t>. </a:t>
            </a:r>
            <a:r>
              <a:rPr lang="ru-RU" altLang="ru-RU" sz="2000" dirty="0" err="1" smtClean="0">
                <a:latin typeface="Times New Roman" pitchFamily="18" charset="0"/>
                <a:cs typeface="Times New Roman" pitchFamily="18" charset="0"/>
              </a:rPr>
              <a:t>Реттеудің негізгі</a:t>
            </a:r>
            <a:r>
              <a:rPr lang="ru-RU" altLang="ru-RU" sz="2000" dirty="0" smtClean="0">
                <a:latin typeface="Times New Roman" pitchFamily="18" charset="0"/>
                <a:cs typeface="Times New Roman" pitchFamily="18" charset="0"/>
              </a:rPr>
              <a:t> </a:t>
            </a:r>
            <a:r>
              <a:rPr lang="ru-RU" altLang="ru-RU" sz="2000" dirty="0" err="1" smtClean="0">
                <a:latin typeface="Times New Roman" pitchFamily="18" charset="0"/>
                <a:cs typeface="Times New Roman" pitchFamily="18" charset="0"/>
              </a:rPr>
              <a:t>нысандары</a:t>
            </a:r>
            <a:r>
              <a:rPr lang="ru-RU" altLang="ru-RU" sz="2000" dirty="0" smtClean="0">
                <a:latin typeface="Times New Roman" pitchFamily="18" charset="0"/>
                <a:cs typeface="Times New Roman" pitchFamily="18" charset="0"/>
              </a:rPr>
              <a:t> </a:t>
            </a:r>
            <a:r>
              <a:rPr lang="ru-RU" altLang="ru-RU" sz="2000" dirty="0" err="1" smtClean="0">
                <a:latin typeface="Times New Roman" pitchFamily="18" charset="0"/>
                <a:cs typeface="Times New Roman" pitchFamily="18" charset="0"/>
              </a:rPr>
              <a:t>мыналар</a:t>
            </a:r>
            <a:r>
              <a:rPr lang="ru-RU" altLang="ru-RU" sz="2000" dirty="0" smtClean="0">
                <a:latin typeface="Times New Roman" pitchFamily="18" charset="0"/>
                <a:cs typeface="Times New Roman" pitchFamily="18" charset="0"/>
              </a:rPr>
              <a:t> </a:t>
            </a:r>
            <a:r>
              <a:rPr lang="ru-RU" altLang="ru-RU" sz="2000" dirty="0" err="1" smtClean="0">
                <a:latin typeface="Times New Roman" pitchFamily="18" charset="0"/>
                <a:cs typeface="Times New Roman" pitchFamily="18" charset="0"/>
              </a:rPr>
              <a:t>болып</a:t>
            </a:r>
            <a:r>
              <a:rPr lang="ru-RU" altLang="ru-RU" sz="2000" dirty="0" smtClean="0">
                <a:latin typeface="Times New Roman" pitchFamily="18" charset="0"/>
                <a:cs typeface="Times New Roman" pitchFamily="18" charset="0"/>
              </a:rPr>
              <a:t> </a:t>
            </a:r>
            <a:r>
              <a:rPr lang="ru-RU" altLang="ru-RU" sz="2000" dirty="0" err="1" smtClean="0">
                <a:latin typeface="Times New Roman" pitchFamily="18" charset="0"/>
                <a:cs typeface="Times New Roman" pitchFamily="18" charset="0"/>
              </a:rPr>
              <a:t>табылады</a:t>
            </a:r>
            <a:r>
              <a:rPr lang="ru-RU" altLang="ru-RU" sz="2000" dirty="0" smtClean="0">
                <a:latin typeface="Times New Roman" pitchFamily="18" charset="0"/>
                <a:cs typeface="Times New Roman" pitchFamily="18" charset="0"/>
              </a:rPr>
              <a:t>:</a:t>
            </a:r>
          </a:p>
          <a:p>
            <a:pPr indent="360363"/>
            <a:r>
              <a:rPr lang="ru-RU" altLang="ru-RU" sz="2000" dirty="0" smtClean="0">
                <a:latin typeface="Times New Roman" pitchFamily="18" charset="0"/>
                <a:cs typeface="Times New Roman" pitchFamily="18" charset="0"/>
              </a:rPr>
              <a:t>1)  </a:t>
            </a:r>
            <a:r>
              <a:rPr lang="ru-RU" altLang="ru-RU" sz="2000" dirty="0" err="1" smtClean="0">
                <a:latin typeface="Times New Roman" pitchFamily="18" charset="0"/>
                <a:cs typeface="Times New Roman" pitchFamily="18" charset="0"/>
              </a:rPr>
              <a:t>сыртқы экономикалық қызметті қаржыландыру</a:t>
            </a:r>
            <a:r>
              <a:rPr lang="ru-RU" altLang="ru-RU" sz="2000" dirty="0" smtClean="0">
                <a:latin typeface="Times New Roman" pitchFamily="18" charset="0"/>
                <a:cs typeface="Times New Roman" pitchFamily="18" charset="0"/>
              </a:rPr>
              <a:t>;</a:t>
            </a:r>
          </a:p>
          <a:p>
            <a:pPr indent="360363"/>
            <a:r>
              <a:rPr lang="ru-RU" altLang="ru-RU" sz="2000" dirty="0" smtClean="0">
                <a:latin typeface="Times New Roman" pitchFamily="18" charset="0"/>
                <a:cs typeface="Times New Roman" pitchFamily="18" charset="0"/>
              </a:rPr>
              <a:t>2)  </a:t>
            </a:r>
            <a:r>
              <a:rPr lang="ru-RU" altLang="ru-RU" sz="2000" dirty="0" err="1" smtClean="0">
                <a:latin typeface="Times New Roman" pitchFamily="18" charset="0"/>
                <a:cs typeface="Times New Roman" pitchFamily="18" charset="0"/>
              </a:rPr>
              <a:t>салық </a:t>
            </a:r>
            <a:r>
              <a:rPr lang="ru-RU" altLang="ru-RU" sz="2000" dirty="0" smtClean="0">
                <a:latin typeface="Times New Roman" pitchFamily="18" charset="0"/>
                <a:cs typeface="Times New Roman" pitchFamily="18" charset="0"/>
              </a:rPr>
              <a:t>салу;</a:t>
            </a:r>
          </a:p>
          <a:p>
            <a:pPr indent="360363"/>
            <a:r>
              <a:rPr lang="ru-RU" altLang="ru-RU" sz="2000" dirty="0" smtClean="0">
                <a:latin typeface="Times New Roman" pitchFamily="18" charset="0"/>
                <a:cs typeface="Times New Roman" pitchFamily="18" charset="0"/>
              </a:rPr>
              <a:t>3)  </a:t>
            </a:r>
            <a:r>
              <a:rPr lang="ru-RU" altLang="ru-RU" sz="2000" dirty="0" err="1" smtClean="0">
                <a:latin typeface="Times New Roman" pitchFamily="18" charset="0"/>
                <a:cs typeface="Times New Roman" pitchFamily="18" charset="0"/>
              </a:rPr>
              <a:t>инвестициялау</a:t>
            </a:r>
            <a:r>
              <a:rPr lang="ru-RU" altLang="ru-RU" sz="2000" dirty="0" smtClean="0">
                <a:latin typeface="Times New Roman" pitchFamily="18" charset="0"/>
                <a:cs typeface="Times New Roman" pitchFamily="18" charset="0"/>
              </a:rPr>
              <a:t>;</a:t>
            </a:r>
          </a:p>
          <a:p>
            <a:pPr indent="360363"/>
            <a:r>
              <a:rPr lang="ru-RU" altLang="ru-RU" sz="2000" dirty="0" smtClean="0">
                <a:latin typeface="Times New Roman" pitchFamily="18" charset="0"/>
                <a:cs typeface="Times New Roman" pitchFamily="18" charset="0"/>
              </a:rPr>
              <a:t>4)  </a:t>
            </a:r>
            <a:r>
              <a:rPr lang="ru-RU" altLang="ru-RU" sz="2000" dirty="0" err="1" smtClean="0">
                <a:latin typeface="Times New Roman" pitchFamily="18" charset="0"/>
                <a:cs typeface="Times New Roman" pitchFamily="18" charset="0"/>
              </a:rPr>
              <a:t>сырттан</a:t>
            </a:r>
            <a:r>
              <a:rPr lang="ru-RU" altLang="ru-RU" sz="2000" dirty="0" smtClean="0">
                <a:latin typeface="Times New Roman" pitchFamily="18" charset="0"/>
                <a:cs typeface="Times New Roman" pitchFamily="18" charset="0"/>
              </a:rPr>
              <a:t> </a:t>
            </a:r>
            <a:r>
              <a:rPr lang="ru-RU" altLang="ru-RU" sz="2000" dirty="0" err="1" smtClean="0">
                <a:latin typeface="Times New Roman" pitchFamily="18" charset="0"/>
                <a:cs typeface="Times New Roman" pitchFamily="18" charset="0"/>
              </a:rPr>
              <a:t>қарыз алу</a:t>
            </a:r>
            <a:r>
              <a:rPr lang="ru-RU" altLang="ru-RU" sz="2000" dirty="0" smtClean="0">
                <a:latin typeface="Times New Roman" pitchFamily="18" charset="0"/>
                <a:cs typeface="Times New Roman" pitchFamily="18" charset="0"/>
              </a:rPr>
              <a:t>;</a:t>
            </a:r>
          </a:p>
          <a:p>
            <a:pPr indent="360363"/>
            <a:r>
              <a:rPr lang="ru-RU" altLang="ru-RU" sz="2000" dirty="0" smtClean="0">
                <a:latin typeface="Times New Roman" pitchFamily="18" charset="0"/>
                <a:cs typeface="Times New Roman" pitchFamily="18" charset="0"/>
              </a:rPr>
              <a:t>5)  </a:t>
            </a:r>
            <a:r>
              <a:rPr lang="ru-RU" altLang="ru-RU" sz="2000" dirty="0" err="1" smtClean="0">
                <a:latin typeface="Times New Roman" pitchFamily="18" charset="0"/>
                <a:cs typeface="Times New Roman" pitchFamily="18" charset="0"/>
              </a:rPr>
              <a:t>сыртқы берешек</a:t>
            </a:r>
            <a:endParaRPr lang="ru-RU" altLang="ru-RU" sz="2000" dirty="0" smtClean="0">
              <a:latin typeface="Times New Roman" pitchFamily="18" charset="0"/>
              <a:cs typeface="Times New Roman" pitchFamily="18" charset="0"/>
            </a:endParaRPr>
          </a:p>
          <a:p>
            <a:pPr indent="360363"/>
            <a:r>
              <a:rPr lang="ru-RU" altLang="ru-RU" sz="2000" dirty="0" smtClean="0">
                <a:latin typeface="Times New Roman" pitchFamily="18" charset="0"/>
                <a:cs typeface="Times New Roman" pitchFamily="18" charset="0"/>
              </a:rPr>
              <a:t>6)  </a:t>
            </a:r>
            <a:r>
              <a:rPr lang="ru-RU" altLang="ru-RU" sz="2000" dirty="0" err="1" smtClean="0">
                <a:latin typeface="Times New Roman" pitchFamily="18" charset="0"/>
                <a:cs typeface="Times New Roman" pitchFamily="18" charset="0"/>
              </a:rPr>
              <a:t>экспортты</a:t>
            </a:r>
            <a:r>
              <a:rPr lang="ru-RU" altLang="ru-RU" sz="2000" dirty="0" smtClean="0">
                <a:latin typeface="Times New Roman" pitchFamily="18" charset="0"/>
                <a:cs typeface="Times New Roman" pitchFamily="18" charset="0"/>
              </a:rPr>
              <a:t> </a:t>
            </a:r>
            <a:r>
              <a:rPr lang="ru-RU" altLang="ru-RU" sz="2000" dirty="0" err="1" smtClean="0">
                <a:latin typeface="Times New Roman" pitchFamily="18" charset="0"/>
                <a:cs typeface="Times New Roman" pitchFamily="18" charset="0"/>
              </a:rPr>
              <a:t>қаражаттандыру</a:t>
            </a:r>
            <a:endParaRPr lang="ru-RU" altLang="ru-RU" sz="2000" dirty="0" smtClean="0">
              <a:latin typeface="Times New Roman" pitchFamily="18" charset="0"/>
              <a:cs typeface="Times New Roman" pitchFamily="18" charset="0"/>
            </a:endParaRPr>
          </a:p>
          <a:p>
            <a:pPr indent="360363"/>
            <a:r>
              <a:rPr lang="ru-RU" altLang="ru-RU" sz="2000" dirty="0" err="1" smtClean="0">
                <a:latin typeface="Times New Roman" pitchFamily="18" charset="0"/>
                <a:cs typeface="Times New Roman" pitchFamily="18" charset="0"/>
              </a:rPr>
              <a:t>Реттеу</a:t>
            </a:r>
            <a:r>
              <a:rPr lang="ru-RU" altLang="ru-RU" sz="2000" dirty="0" smtClean="0">
                <a:latin typeface="Times New Roman" pitchFamily="18" charset="0"/>
                <a:cs typeface="Times New Roman" pitchFamily="18" charset="0"/>
              </a:rPr>
              <a:t> </a:t>
            </a:r>
            <a:r>
              <a:rPr lang="ru-RU" altLang="ru-RU" sz="2000" dirty="0" err="1" smtClean="0">
                <a:latin typeface="Times New Roman" pitchFamily="18" charset="0"/>
                <a:cs typeface="Times New Roman" pitchFamily="18" charset="0"/>
              </a:rPr>
              <a:t>әдістері көрсетілген нысандарға сай</a:t>
            </a:r>
            <a:r>
              <a:rPr lang="ru-RU" altLang="ru-RU" sz="2000" dirty="0" smtClean="0">
                <a:latin typeface="Times New Roman" pitchFamily="18" charset="0"/>
                <a:cs typeface="Times New Roman" pitchFamily="18" charset="0"/>
              </a:rPr>
              <a:t> </a:t>
            </a:r>
            <a:r>
              <a:rPr lang="ru-RU" altLang="ru-RU" sz="2000" dirty="0" err="1" smtClean="0">
                <a:latin typeface="Times New Roman" pitchFamily="18" charset="0"/>
                <a:cs typeface="Times New Roman" pitchFamily="18" charset="0"/>
              </a:rPr>
              <a:t>келеді</a:t>
            </a:r>
            <a:r>
              <a:rPr lang="ru-RU" altLang="ru-RU" sz="2000" dirty="0" smtClean="0">
                <a:latin typeface="Times New Roman" pitchFamily="18" charset="0"/>
                <a:cs typeface="Times New Roman" pitchFamily="18" charset="0"/>
              </a:rPr>
              <a:t> </a:t>
            </a:r>
            <a:r>
              <a:rPr lang="ru-RU" altLang="ru-RU" sz="2000" dirty="0" err="1" smtClean="0">
                <a:latin typeface="Times New Roman" pitchFamily="18" charset="0"/>
                <a:cs typeface="Times New Roman" pitchFamily="18" charset="0"/>
              </a:rPr>
              <a:t>және </a:t>
            </a:r>
            <a:r>
              <a:rPr lang="ru-RU" altLang="ru-RU" sz="2000" dirty="0" smtClean="0">
                <a:latin typeface="Times New Roman" pitchFamily="18" charset="0"/>
                <a:cs typeface="Times New Roman" pitchFamily="18" charset="0"/>
              </a:rPr>
              <a:t>тура, </a:t>
            </a:r>
            <a:r>
              <a:rPr lang="ru-RU" altLang="ru-RU" sz="2000" dirty="0" err="1" smtClean="0">
                <a:latin typeface="Times New Roman" pitchFamily="18" charset="0"/>
                <a:cs typeface="Times New Roman" pitchFamily="18" charset="0"/>
              </a:rPr>
              <a:t>сондай-ақ жанама</a:t>
            </a:r>
            <a:r>
              <a:rPr lang="ru-RU" altLang="ru-RU" sz="2000" dirty="0" smtClean="0">
                <a:latin typeface="Times New Roman" pitchFamily="18" charset="0"/>
                <a:cs typeface="Times New Roman" pitchFamily="18" charset="0"/>
              </a:rPr>
              <a:t> </a:t>
            </a:r>
            <a:r>
              <a:rPr lang="ru-RU" altLang="ru-RU" sz="2000" dirty="0" err="1" smtClean="0">
                <a:latin typeface="Times New Roman" pitchFamily="18" charset="0"/>
                <a:cs typeface="Times New Roman" pitchFamily="18" charset="0"/>
              </a:rPr>
              <a:t>әдістерді кіріктіреді</a:t>
            </a:r>
            <a:r>
              <a:rPr lang="ru-RU" altLang="ru-RU" sz="2000" dirty="0" smtClean="0">
                <a:latin typeface="Times New Roman" pitchFamily="18" charset="0"/>
                <a:cs typeface="Times New Roman" pitchFamily="18" charset="0"/>
              </a:rPr>
              <a:t>.</a:t>
            </a:r>
          </a:p>
          <a:p>
            <a:pPr indent="360363"/>
            <a:r>
              <a:rPr lang="ru-RU" altLang="ru-RU" sz="2000" i="1" dirty="0" smtClean="0">
                <a:latin typeface="Times New Roman" pitchFamily="18" charset="0"/>
                <a:cs typeface="Times New Roman" pitchFamily="18" charset="0"/>
              </a:rPr>
              <a:t>Тура </a:t>
            </a:r>
            <a:r>
              <a:rPr lang="ru-RU" altLang="ru-RU" sz="2000" dirty="0" err="1" smtClean="0">
                <a:latin typeface="Times New Roman" pitchFamily="18" charset="0"/>
                <a:cs typeface="Times New Roman" pitchFamily="18" charset="0"/>
              </a:rPr>
              <a:t>әдістерге реттеудің ә</a:t>
            </a:r>
            <a:r>
              <a:rPr lang="ru-RU" altLang="ru-RU" sz="2000" i="1" dirty="0" err="1" smtClean="0">
                <a:latin typeface="Times New Roman" pitchFamily="18" charset="0"/>
                <a:cs typeface="Times New Roman" pitchFamily="18" charset="0"/>
              </a:rPr>
              <a:t>кімшілік</a:t>
            </a:r>
            <a:r>
              <a:rPr lang="ru-RU" altLang="ru-RU" sz="2000" i="1" dirty="0" smtClean="0">
                <a:latin typeface="Times New Roman" pitchFamily="18" charset="0"/>
                <a:cs typeface="Times New Roman" pitchFamily="18" charset="0"/>
              </a:rPr>
              <a:t> </a:t>
            </a:r>
            <a:r>
              <a:rPr lang="ru-RU" altLang="ru-RU" sz="2000" dirty="0" err="1" smtClean="0">
                <a:latin typeface="Times New Roman" pitchFamily="18" charset="0"/>
                <a:cs typeface="Times New Roman" pitchFamily="18" charset="0"/>
              </a:rPr>
              <a:t>нысандары</a:t>
            </a:r>
            <a:r>
              <a:rPr lang="ru-RU" altLang="ru-RU" sz="2000" dirty="0" smtClean="0">
                <a:latin typeface="Times New Roman" pitchFamily="18" charset="0"/>
                <a:cs typeface="Times New Roman" pitchFamily="18" charset="0"/>
              </a:rPr>
              <a:t>: </a:t>
            </a:r>
            <a:r>
              <a:rPr lang="ru-RU" altLang="ru-RU" sz="2000" dirty="0" err="1" smtClean="0">
                <a:latin typeface="Times New Roman" pitchFamily="18" charset="0"/>
                <a:cs typeface="Times New Roman" pitchFamily="18" charset="0"/>
              </a:rPr>
              <a:t>лицензиялар</a:t>
            </a:r>
            <a:r>
              <a:rPr lang="ru-RU" altLang="ru-RU" sz="2000" dirty="0" smtClean="0">
                <a:latin typeface="Times New Roman" pitchFamily="18" charset="0"/>
                <a:cs typeface="Times New Roman" pitchFamily="18" charset="0"/>
              </a:rPr>
              <a:t> мен </a:t>
            </a:r>
            <a:r>
              <a:rPr lang="ru-RU" altLang="ru-RU" sz="2000" dirty="0" err="1" smtClean="0">
                <a:latin typeface="Times New Roman" pitchFamily="18" charset="0"/>
                <a:cs typeface="Times New Roman" pitchFamily="18" charset="0"/>
              </a:rPr>
              <a:t>квоталар</a:t>
            </a:r>
            <a:r>
              <a:rPr lang="ru-RU" altLang="ru-RU" sz="2000" dirty="0" smtClean="0">
                <a:latin typeface="Times New Roman" pitchFamily="18" charset="0"/>
                <a:cs typeface="Times New Roman" pitchFamily="18" charset="0"/>
              </a:rPr>
              <a:t> </a:t>
            </a:r>
            <a:r>
              <a:rPr lang="ru-RU" altLang="ru-RU" sz="2000" dirty="0" err="1" smtClean="0">
                <a:latin typeface="Times New Roman" pitchFamily="18" charset="0"/>
                <a:cs typeface="Times New Roman" pitchFamily="18" charset="0"/>
              </a:rPr>
              <a:t>жатады</a:t>
            </a:r>
            <a:r>
              <a:rPr lang="ru-RU" altLang="ru-RU" sz="2000" dirty="0" smtClean="0">
                <a:latin typeface="Times New Roman" pitchFamily="18" charset="0"/>
                <a:cs typeface="Times New Roman" pitchFamily="18" charset="0"/>
              </a:rPr>
              <a:t>. Экспорт пен </a:t>
            </a:r>
            <a:r>
              <a:rPr lang="ru-RU" altLang="ru-RU" sz="2000" dirty="0" err="1" smtClean="0">
                <a:latin typeface="Times New Roman" pitchFamily="18" charset="0"/>
                <a:cs typeface="Times New Roman" pitchFamily="18" charset="0"/>
              </a:rPr>
              <a:t>импортты</a:t>
            </a:r>
            <a:r>
              <a:rPr lang="ru-RU" altLang="ru-RU" sz="2000" dirty="0" smtClean="0">
                <a:latin typeface="Times New Roman" pitchFamily="18" charset="0"/>
                <a:cs typeface="Times New Roman" pitchFamily="18" charset="0"/>
              </a:rPr>
              <a:t> </a:t>
            </a:r>
            <a:r>
              <a:rPr lang="ru-RU" altLang="ru-RU" sz="2000" i="1" dirty="0" err="1" smtClean="0">
                <a:latin typeface="Times New Roman" pitchFamily="18" charset="0"/>
                <a:cs typeface="Times New Roman" pitchFamily="18" charset="0"/>
              </a:rPr>
              <a:t>лицензиялау</a:t>
            </a:r>
            <a:r>
              <a:rPr lang="ru-RU" altLang="ru-RU" sz="2000" i="1" dirty="0" smtClean="0">
                <a:latin typeface="Times New Roman" pitchFamily="18" charset="0"/>
                <a:cs typeface="Times New Roman" pitchFamily="18" charset="0"/>
              </a:rPr>
              <a:t> </a:t>
            </a:r>
            <a:r>
              <a:rPr lang="ru-RU" altLang="ru-RU" sz="2000" dirty="0" smtClean="0">
                <a:latin typeface="Times New Roman" pitchFamily="18" charset="0"/>
                <a:cs typeface="Times New Roman" pitchFamily="18" charset="0"/>
              </a:rPr>
              <a:t>мен </a:t>
            </a:r>
            <a:r>
              <a:rPr lang="ru-RU" altLang="ru-RU" sz="2000" i="1" dirty="0" err="1" smtClean="0">
                <a:latin typeface="Times New Roman" pitchFamily="18" charset="0"/>
                <a:cs typeface="Times New Roman" pitchFamily="18" charset="0"/>
              </a:rPr>
              <a:t>квоталау</a:t>
            </a:r>
            <a:r>
              <a:rPr lang="ru-RU" altLang="ru-RU" sz="2000" i="1" dirty="0" smtClean="0">
                <a:latin typeface="Times New Roman" pitchFamily="18" charset="0"/>
                <a:cs typeface="Times New Roman" pitchFamily="18" charset="0"/>
              </a:rPr>
              <a:t> </a:t>
            </a:r>
            <a:r>
              <a:rPr lang="ru-RU" altLang="ru-RU" sz="2000" dirty="0" err="1" smtClean="0">
                <a:latin typeface="Times New Roman" pitchFamily="18" charset="0"/>
                <a:cs typeface="Times New Roman" pitchFamily="18" charset="0"/>
              </a:rPr>
              <a:t>шикізат</a:t>
            </a:r>
            <a:r>
              <a:rPr lang="ru-RU" altLang="ru-RU" sz="2000" dirty="0" smtClean="0">
                <a:latin typeface="Times New Roman" pitchFamily="18" charset="0"/>
                <a:cs typeface="Times New Roman" pitchFamily="18" charset="0"/>
              </a:rPr>
              <a:t> </a:t>
            </a:r>
            <a:r>
              <a:rPr lang="ru-RU" altLang="ru-RU" sz="2000" dirty="0" err="1" smtClean="0">
                <a:latin typeface="Times New Roman" pitchFamily="18" charset="0"/>
                <a:cs typeface="Times New Roman" pitchFamily="18" charset="0"/>
              </a:rPr>
              <a:t>ресурстары</a:t>
            </a:r>
            <a:r>
              <a:rPr lang="ru-RU" altLang="ru-RU" sz="2000" dirty="0" smtClean="0">
                <a:latin typeface="Times New Roman" pitchFamily="18" charset="0"/>
                <a:cs typeface="Times New Roman" pitchFamily="18" charset="0"/>
              </a:rPr>
              <a:t> </a:t>
            </a:r>
            <a:r>
              <a:rPr lang="ru-RU" altLang="ru-RU" sz="2000" dirty="0" err="1" smtClean="0">
                <a:latin typeface="Times New Roman" pitchFamily="18" charset="0"/>
                <a:cs typeface="Times New Roman" pitchFamily="18" charset="0"/>
              </a:rPr>
              <a:t>мен</a:t>
            </a:r>
            <a:r>
              <a:rPr lang="ru-RU" altLang="ru-RU" sz="2000" dirty="0" smtClean="0">
                <a:latin typeface="Times New Roman" pitchFamily="18" charset="0"/>
                <a:cs typeface="Times New Roman" pitchFamily="18" charset="0"/>
              </a:rPr>
              <a:t> </a:t>
            </a:r>
            <a:r>
              <a:rPr lang="ru-RU" altLang="ru-RU" sz="2000" dirty="0" err="1" smtClean="0">
                <a:latin typeface="Times New Roman" pitchFamily="18" charset="0"/>
                <a:cs typeface="Times New Roman" pitchFamily="18" charset="0"/>
              </a:rPr>
              <a:t>тауар</a:t>
            </a:r>
            <a:r>
              <a:rPr lang="ru-RU" altLang="ru-RU" sz="2000" dirty="0" smtClean="0">
                <a:latin typeface="Times New Roman" pitchFamily="18" charset="0"/>
                <a:cs typeface="Times New Roman" pitchFamily="18" charset="0"/>
              </a:rPr>
              <a:t> </a:t>
            </a:r>
            <a:r>
              <a:rPr lang="ru-RU" altLang="ru-RU" sz="2000" dirty="0" err="1" smtClean="0">
                <a:latin typeface="Times New Roman" pitchFamily="18" charset="0"/>
                <a:cs typeface="Times New Roman" pitchFamily="18" charset="0"/>
              </a:rPr>
              <a:t>қорларының шектеулігі</a:t>
            </a:r>
            <a:r>
              <a:rPr lang="ru-RU" altLang="ru-RU" sz="2000" dirty="0" smtClean="0">
                <a:latin typeface="Times New Roman" pitchFamily="18" charset="0"/>
                <a:cs typeface="Times New Roman" pitchFamily="18" charset="0"/>
              </a:rPr>
              <a:t> </a:t>
            </a:r>
            <a:r>
              <a:rPr lang="ru-RU" altLang="ru-RU" sz="2000" dirty="0" err="1" smtClean="0">
                <a:latin typeface="Times New Roman" pitchFamily="18" charset="0"/>
                <a:cs typeface="Times New Roman" pitchFamily="18" charset="0"/>
              </a:rPr>
              <a:t>жағдайында ішкі</a:t>
            </a:r>
            <a:r>
              <a:rPr lang="ru-RU" altLang="ru-RU" sz="2000" dirty="0" smtClean="0">
                <a:latin typeface="Times New Roman" pitchFamily="18" charset="0"/>
                <a:cs typeface="Times New Roman" pitchFamily="18" charset="0"/>
              </a:rPr>
              <a:t> </a:t>
            </a:r>
            <a:r>
              <a:rPr lang="ru-RU" altLang="ru-RU" sz="2000" dirty="0" err="1" smtClean="0">
                <a:latin typeface="Times New Roman" pitchFamily="18" charset="0"/>
                <a:cs typeface="Times New Roman" pitchFamily="18" charset="0"/>
              </a:rPr>
              <a:t>рынокты</a:t>
            </a:r>
            <a:r>
              <a:rPr lang="ru-RU" altLang="ru-RU" sz="2000" dirty="0" smtClean="0">
                <a:latin typeface="Times New Roman" pitchFamily="18" charset="0"/>
                <a:cs typeface="Times New Roman" pitchFamily="18" charset="0"/>
              </a:rPr>
              <a:t> </a:t>
            </a:r>
            <a:r>
              <a:rPr lang="ru-RU" altLang="ru-RU" sz="2000" dirty="0" err="1" smtClean="0">
                <a:latin typeface="Times New Roman" pitchFamily="18" charset="0"/>
                <a:cs typeface="Times New Roman" pitchFamily="18" charset="0"/>
              </a:rPr>
              <a:t>толтырып</a:t>
            </a:r>
            <a:r>
              <a:rPr lang="ru-RU" altLang="ru-RU" sz="2000" dirty="0" smtClean="0">
                <a:latin typeface="Times New Roman" pitchFamily="18" charset="0"/>
                <a:cs typeface="Times New Roman" pitchFamily="18" charset="0"/>
              </a:rPr>
              <a:t>, </a:t>
            </a:r>
            <a:r>
              <a:rPr lang="ru-RU" altLang="ru-RU" sz="2000" dirty="0" err="1" smtClean="0">
                <a:latin typeface="Times New Roman" pitchFamily="18" charset="0"/>
                <a:cs typeface="Times New Roman" pitchFamily="18" charset="0"/>
              </a:rPr>
              <a:t>тұрақтандыру мақсатымен уақытша шаралар</a:t>
            </a:r>
            <a:r>
              <a:rPr lang="ru-RU" altLang="ru-RU" sz="2000" dirty="0" smtClean="0">
                <a:latin typeface="Times New Roman" pitchFamily="18" charset="0"/>
                <a:cs typeface="Times New Roman" pitchFamily="18" charset="0"/>
              </a:rPr>
              <a:t> </a:t>
            </a:r>
            <a:r>
              <a:rPr lang="ru-RU" altLang="ru-RU" sz="2000" dirty="0" err="1" smtClean="0">
                <a:latin typeface="Times New Roman" pitchFamily="18" charset="0"/>
                <a:cs typeface="Times New Roman" pitchFamily="18" charset="0"/>
              </a:rPr>
              <a:t>ретінде</a:t>
            </a:r>
            <a:r>
              <a:rPr lang="ru-RU" altLang="ru-RU" sz="2000" dirty="0" smtClean="0">
                <a:latin typeface="Times New Roman" pitchFamily="18" charset="0"/>
                <a:cs typeface="Times New Roman" pitchFamily="18" charset="0"/>
              </a:rPr>
              <a:t> </a:t>
            </a:r>
            <a:r>
              <a:rPr lang="ru-RU" altLang="ru-RU" sz="2000" dirty="0" err="1" smtClean="0">
                <a:latin typeface="Times New Roman" pitchFamily="18" charset="0"/>
                <a:cs typeface="Times New Roman" pitchFamily="18" charset="0"/>
              </a:rPr>
              <a:t>пайдаланылады</a:t>
            </a:r>
            <a:r>
              <a:rPr lang="ru-RU" altLang="ru-RU" sz="2000" dirty="0" smtClean="0">
                <a:latin typeface="Times New Roman" pitchFamily="18" charset="0"/>
                <a:cs typeface="Times New Roman" pitchFamily="18" charset="0"/>
              </a:rPr>
              <a:t>. </a:t>
            </a:r>
            <a:endParaRPr lang="ru-RU" alt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val="42758772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36506" y="334108"/>
            <a:ext cx="10445262" cy="6124754"/>
          </a:xfrm>
          <a:prstGeom prst="rect">
            <a:avLst/>
          </a:prstGeom>
          <a:noFill/>
        </p:spPr>
        <p:txBody>
          <a:bodyPr wrap="square" rtlCol="0">
            <a:spAutoFit/>
          </a:bodyPr>
          <a:lstStyle/>
          <a:p>
            <a:pPr indent="360363"/>
            <a:endParaRPr lang="ru-RU" altLang="ru-RU" sz="2200" dirty="0" smtClean="0">
              <a:latin typeface="Times New Roman" pitchFamily="18" charset="0"/>
              <a:cs typeface="Times New Roman" pitchFamily="18" charset="0"/>
            </a:endParaRPr>
          </a:p>
          <a:p>
            <a:pPr indent="360363"/>
            <a:endParaRPr lang="ru-RU" altLang="ru-RU" sz="2200" dirty="0" smtClean="0">
              <a:latin typeface="Times New Roman" pitchFamily="18" charset="0"/>
              <a:cs typeface="Times New Roman" pitchFamily="18" charset="0"/>
            </a:endParaRPr>
          </a:p>
          <a:p>
            <a:pPr indent="360363"/>
            <a:r>
              <a:rPr lang="en-US" altLang="ru-RU" sz="2200" dirty="0" err="1" smtClean="0">
                <a:latin typeface="Times New Roman" pitchFamily="18" charset="0"/>
                <a:cs typeface="Times New Roman" pitchFamily="18" charset="0"/>
              </a:rPr>
              <a:t>Жанама</a:t>
            </a:r>
            <a:r>
              <a:rPr lang="en-US" altLang="ru-RU" sz="2200" dirty="0" smtClean="0">
                <a:latin typeface="Times New Roman" pitchFamily="18" charset="0"/>
                <a:cs typeface="Times New Roman" pitchFamily="18" charset="0"/>
              </a:rPr>
              <a:t> </a:t>
            </a:r>
            <a:r>
              <a:rPr lang="en-US" altLang="ru-RU" sz="2200" dirty="0" err="1" smtClean="0">
                <a:latin typeface="Times New Roman" pitchFamily="18" charset="0"/>
                <a:cs typeface="Times New Roman" pitchFamily="18" charset="0"/>
              </a:rPr>
              <a:t>салықтарды</a:t>
            </a:r>
            <a:r>
              <a:rPr lang="en-US" altLang="ru-RU" sz="2200" dirty="0" smtClean="0">
                <a:latin typeface="Times New Roman" pitchFamily="18" charset="0"/>
                <a:cs typeface="Times New Roman" pitchFamily="18" charset="0"/>
              </a:rPr>
              <a:t> </a:t>
            </a:r>
            <a:r>
              <a:rPr lang="en-US" altLang="ru-RU" sz="2200" dirty="0" err="1" smtClean="0">
                <a:latin typeface="Times New Roman" pitchFamily="18" charset="0"/>
                <a:cs typeface="Times New Roman" pitchFamily="18" charset="0"/>
              </a:rPr>
              <a:t>тұтынушы</a:t>
            </a:r>
            <a:r>
              <a:rPr lang="en-US" altLang="ru-RU" sz="2200" dirty="0" smtClean="0">
                <a:latin typeface="Times New Roman" pitchFamily="18" charset="0"/>
                <a:cs typeface="Times New Roman" pitchFamily="18" charset="0"/>
              </a:rPr>
              <a:t> </a:t>
            </a:r>
            <a:r>
              <a:rPr lang="en-US" altLang="ru-RU" sz="2200" dirty="0" err="1" smtClean="0">
                <a:latin typeface="Times New Roman" pitchFamily="18" charset="0"/>
                <a:cs typeface="Times New Roman" pitchFamily="18" charset="0"/>
              </a:rPr>
              <a:t>төлейді</a:t>
            </a:r>
            <a:r>
              <a:rPr lang="en-US" altLang="ru-RU" sz="2200" dirty="0" smtClean="0">
                <a:latin typeface="Times New Roman" pitchFamily="18" charset="0"/>
                <a:cs typeface="Times New Roman" pitchFamily="18" charset="0"/>
              </a:rPr>
              <a:t>. </a:t>
            </a:r>
            <a:r>
              <a:rPr lang="en-US" altLang="ru-RU" sz="2200" dirty="0" err="1" smtClean="0">
                <a:latin typeface="Times New Roman" pitchFamily="18" charset="0"/>
                <a:cs typeface="Times New Roman" pitchFamily="18" charset="0"/>
              </a:rPr>
              <a:t>Тауар</a:t>
            </a:r>
            <a:r>
              <a:rPr lang="en-US" altLang="ru-RU" sz="2200" dirty="0" smtClean="0">
                <a:latin typeface="Times New Roman" pitchFamily="18" charset="0"/>
                <a:cs typeface="Times New Roman" pitchFamily="18" charset="0"/>
              </a:rPr>
              <a:t> </a:t>
            </a:r>
            <a:r>
              <a:rPr lang="en-US" altLang="ru-RU" sz="2200" dirty="0" err="1" smtClean="0">
                <a:latin typeface="Times New Roman" pitchFamily="18" charset="0"/>
                <a:cs typeface="Times New Roman" pitchFamily="18" charset="0"/>
              </a:rPr>
              <a:t>немесе</a:t>
            </a:r>
            <a:r>
              <a:rPr lang="en-US" altLang="ru-RU" sz="2200" dirty="0" smtClean="0">
                <a:latin typeface="Times New Roman" pitchFamily="18" charset="0"/>
                <a:cs typeface="Times New Roman" pitchFamily="18" charset="0"/>
              </a:rPr>
              <a:t> </a:t>
            </a:r>
            <a:r>
              <a:rPr lang="en-US" altLang="ru-RU" sz="2200" dirty="0" err="1" smtClean="0">
                <a:latin typeface="Times New Roman" pitchFamily="18" charset="0"/>
                <a:cs typeface="Times New Roman" pitchFamily="18" charset="0"/>
              </a:rPr>
              <a:t>қызмет</a:t>
            </a:r>
            <a:r>
              <a:rPr lang="en-US" altLang="ru-RU" sz="2200" dirty="0" smtClean="0">
                <a:latin typeface="Times New Roman" pitchFamily="18" charset="0"/>
                <a:cs typeface="Times New Roman" pitchFamily="18" charset="0"/>
              </a:rPr>
              <a:t> </a:t>
            </a:r>
            <a:r>
              <a:rPr lang="en-US" altLang="ru-RU" sz="2200" dirty="0" err="1" smtClean="0">
                <a:latin typeface="Times New Roman" pitchFamily="18" charset="0"/>
                <a:cs typeface="Times New Roman" pitchFamily="18" charset="0"/>
              </a:rPr>
              <a:t>бағасына</a:t>
            </a:r>
            <a:r>
              <a:rPr lang="en-US" altLang="ru-RU" sz="2200" dirty="0" smtClean="0">
                <a:latin typeface="Times New Roman" pitchFamily="18" charset="0"/>
                <a:cs typeface="Times New Roman" pitchFamily="18" charset="0"/>
              </a:rPr>
              <a:t> </a:t>
            </a:r>
            <a:r>
              <a:rPr lang="en-US" altLang="ru-RU" sz="2200" dirty="0" err="1" smtClean="0">
                <a:latin typeface="Times New Roman" pitchFamily="18" charset="0"/>
                <a:cs typeface="Times New Roman" pitchFamily="18" charset="0"/>
              </a:rPr>
              <a:t>алдын</a:t>
            </a:r>
            <a:r>
              <a:rPr lang="en-US" altLang="ru-RU" sz="2200" dirty="0" smtClean="0">
                <a:latin typeface="Times New Roman" pitchFamily="18" charset="0"/>
                <a:cs typeface="Times New Roman" pitchFamily="18" charset="0"/>
              </a:rPr>
              <a:t> </a:t>
            </a:r>
            <a:r>
              <a:rPr lang="en-US" altLang="ru-RU" sz="2200" dirty="0" err="1" smtClean="0">
                <a:latin typeface="Times New Roman" pitchFamily="18" charset="0"/>
                <a:cs typeface="Times New Roman" pitchFamily="18" charset="0"/>
              </a:rPr>
              <a:t>ала</a:t>
            </a:r>
            <a:r>
              <a:rPr lang="en-US" altLang="ru-RU" sz="2200" dirty="0" smtClean="0">
                <a:latin typeface="Times New Roman" pitchFamily="18" charset="0"/>
                <a:cs typeface="Times New Roman" pitchFamily="18" charset="0"/>
              </a:rPr>
              <a:t> салық </a:t>
            </a:r>
            <a:r>
              <a:rPr lang="en-US" altLang="ru-RU" sz="2200" dirty="0" err="1" smtClean="0">
                <a:latin typeface="Times New Roman" pitchFamily="18" charset="0"/>
                <a:cs typeface="Times New Roman" pitchFamily="18" charset="0"/>
              </a:rPr>
              <a:t>енгізілгендіктен</a:t>
            </a:r>
            <a:r>
              <a:rPr lang="en-US" altLang="ru-RU" sz="2200" dirty="0" smtClean="0">
                <a:latin typeface="Times New Roman" pitchFamily="18" charset="0"/>
                <a:cs typeface="Times New Roman" pitchFamily="18" charset="0"/>
              </a:rPr>
              <a:t>, </a:t>
            </a:r>
            <a:r>
              <a:rPr lang="en-US" altLang="ru-RU" sz="2200" dirty="0" err="1" smtClean="0">
                <a:latin typeface="Times New Roman" pitchFamily="18" charset="0"/>
                <a:cs typeface="Times New Roman" pitchFamily="18" charset="0"/>
              </a:rPr>
              <a:t>іс</a:t>
            </a:r>
            <a:r>
              <a:rPr lang="en-US" altLang="ru-RU" sz="2200" dirty="0" smtClean="0">
                <a:latin typeface="Times New Roman" pitchFamily="18" charset="0"/>
                <a:cs typeface="Times New Roman" pitchFamily="18" charset="0"/>
              </a:rPr>
              <a:t> </a:t>
            </a:r>
            <a:r>
              <a:rPr lang="en-US" altLang="ru-RU" sz="2200" dirty="0" err="1" smtClean="0">
                <a:latin typeface="Times New Roman" pitchFamily="18" charset="0"/>
                <a:cs typeface="Times New Roman" pitchFamily="18" charset="0"/>
              </a:rPr>
              <a:t>жүзінде</a:t>
            </a:r>
            <a:r>
              <a:rPr lang="en-US" altLang="ru-RU" sz="2200" dirty="0" smtClean="0">
                <a:latin typeface="Times New Roman" pitchFamily="18" charset="0"/>
                <a:cs typeface="Times New Roman" pitchFamily="18" charset="0"/>
              </a:rPr>
              <a:t> </a:t>
            </a:r>
            <a:r>
              <a:rPr lang="en-US" altLang="ru-RU" sz="2200" dirty="0" err="1" smtClean="0">
                <a:latin typeface="Times New Roman" pitchFamily="18" charset="0"/>
                <a:cs typeface="Times New Roman" pitchFamily="18" charset="0"/>
              </a:rPr>
              <a:t>оны</a:t>
            </a:r>
            <a:r>
              <a:rPr lang="en-US" altLang="ru-RU" sz="2200" dirty="0" smtClean="0">
                <a:latin typeface="Times New Roman" pitchFamily="18" charset="0"/>
                <a:cs typeface="Times New Roman" pitchFamily="18" charset="0"/>
              </a:rPr>
              <a:t> бюджетке </a:t>
            </a:r>
            <a:r>
              <a:rPr lang="en-US" altLang="ru-RU" sz="2200" dirty="0" err="1" smtClean="0">
                <a:latin typeface="Times New Roman" pitchFamily="18" charset="0"/>
                <a:cs typeface="Times New Roman" pitchFamily="18" charset="0"/>
              </a:rPr>
              <a:t>сатушы</a:t>
            </a:r>
            <a:r>
              <a:rPr lang="en-US" altLang="ru-RU" sz="2200" dirty="0" smtClean="0">
                <a:latin typeface="Times New Roman" pitchFamily="18" charset="0"/>
                <a:cs typeface="Times New Roman" pitchFamily="18" charset="0"/>
              </a:rPr>
              <a:t> </a:t>
            </a:r>
            <a:r>
              <a:rPr lang="en-US" altLang="ru-RU" sz="2200" dirty="0" err="1" smtClean="0">
                <a:latin typeface="Times New Roman" pitchFamily="18" charset="0"/>
                <a:cs typeface="Times New Roman" pitchFamily="18" charset="0"/>
              </a:rPr>
              <a:t>аударады</a:t>
            </a:r>
            <a:r>
              <a:rPr lang="en-US" altLang="ru-RU" sz="2200" dirty="0" smtClean="0">
                <a:latin typeface="Times New Roman" pitchFamily="18" charset="0"/>
                <a:cs typeface="Times New Roman" pitchFamily="18" charset="0"/>
              </a:rPr>
              <a:t>. </a:t>
            </a:r>
            <a:r>
              <a:rPr lang="en-US" altLang="ru-RU" sz="2200" dirty="0" err="1" smtClean="0">
                <a:latin typeface="Times New Roman" pitchFamily="18" charset="0"/>
                <a:cs typeface="Times New Roman" pitchFamily="18" charset="0"/>
              </a:rPr>
              <a:t>Жанама</a:t>
            </a:r>
            <a:r>
              <a:rPr lang="en-US" altLang="ru-RU" sz="2200" dirty="0" smtClean="0">
                <a:latin typeface="Times New Roman" pitchFamily="18" charset="0"/>
                <a:cs typeface="Times New Roman" pitchFamily="18" charset="0"/>
              </a:rPr>
              <a:t> </a:t>
            </a:r>
            <a:r>
              <a:rPr lang="en-US" altLang="ru-RU" sz="2200" dirty="0" err="1" smtClean="0">
                <a:latin typeface="Times New Roman" pitchFamily="18" charset="0"/>
                <a:cs typeface="Times New Roman" pitchFamily="18" charset="0"/>
              </a:rPr>
              <a:t>салықтарға</a:t>
            </a:r>
            <a:r>
              <a:rPr lang="en-US" altLang="ru-RU" sz="2200" dirty="0" smtClean="0">
                <a:latin typeface="Times New Roman" pitchFamily="18" charset="0"/>
                <a:cs typeface="Times New Roman" pitchFamily="18" charset="0"/>
              </a:rPr>
              <a:t> мыналар </a:t>
            </a:r>
            <a:r>
              <a:rPr lang="en-US" altLang="ru-RU" sz="2200" dirty="0" err="1" smtClean="0">
                <a:latin typeface="Times New Roman" pitchFamily="18" charset="0"/>
                <a:cs typeface="Times New Roman" pitchFamily="18" charset="0"/>
              </a:rPr>
              <a:t>жатады</a:t>
            </a:r>
            <a:r>
              <a:rPr lang="en-US" altLang="ru-RU" sz="2200" dirty="0" smtClean="0">
                <a:latin typeface="Times New Roman" pitchFamily="18" charset="0"/>
                <a:cs typeface="Times New Roman" pitchFamily="18" charset="0"/>
              </a:rPr>
              <a:t>: </a:t>
            </a:r>
            <a:endParaRPr lang="ru-RU" altLang="ru-RU" sz="2200" dirty="0" smtClean="0">
              <a:latin typeface="Times New Roman" pitchFamily="18" charset="0"/>
              <a:cs typeface="Times New Roman" pitchFamily="18" charset="0"/>
            </a:endParaRPr>
          </a:p>
          <a:p>
            <a:pPr indent="360363"/>
            <a:r>
              <a:rPr lang="ru-RU" altLang="ru-RU" sz="2200" dirty="0" smtClean="0">
                <a:latin typeface="Times New Roman" pitchFamily="18" charset="0"/>
                <a:cs typeface="Times New Roman" pitchFamily="18" charset="0"/>
              </a:rPr>
              <a:t>- </a:t>
            </a:r>
            <a:r>
              <a:rPr lang="en-US" altLang="ru-RU" sz="2200" dirty="0" err="1" smtClean="0">
                <a:latin typeface="Times New Roman" pitchFamily="18" charset="0"/>
                <a:cs typeface="Times New Roman" pitchFamily="18" charset="0"/>
              </a:rPr>
              <a:t>қосылған</a:t>
            </a:r>
            <a:r>
              <a:rPr lang="en-US" altLang="ru-RU" sz="2200" dirty="0" smtClean="0">
                <a:latin typeface="Times New Roman" pitchFamily="18" charset="0"/>
                <a:cs typeface="Times New Roman" pitchFamily="18" charset="0"/>
              </a:rPr>
              <a:t> </a:t>
            </a:r>
            <a:r>
              <a:rPr lang="en-US" altLang="ru-RU" sz="2200" dirty="0" err="1" smtClean="0">
                <a:latin typeface="Times New Roman" pitchFamily="18" charset="0"/>
                <a:cs typeface="Times New Roman" pitchFamily="18" charset="0"/>
              </a:rPr>
              <a:t>құнға</a:t>
            </a:r>
            <a:r>
              <a:rPr lang="en-US" altLang="ru-RU" sz="2200" dirty="0" smtClean="0">
                <a:latin typeface="Times New Roman" pitchFamily="18" charset="0"/>
                <a:cs typeface="Times New Roman" pitchFamily="18" charset="0"/>
              </a:rPr>
              <a:t> салынатын салық; </a:t>
            </a:r>
            <a:endParaRPr lang="ru-RU" altLang="ru-RU" sz="2200" dirty="0" smtClean="0">
              <a:latin typeface="Times New Roman" pitchFamily="18" charset="0"/>
              <a:cs typeface="Times New Roman" pitchFamily="18" charset="0"/>
            </a:endParaRPr>
          </a:p>
          <a:p>
            <a:pPr indent="360363">
              <a:buFontTx/>
              <a:buChar char="-"/>
            </a:pPr>
            <a:r>
              <a:rPr lang="en-US" altLang="ru-RU" sz="2200" dirty="0" err="1" smtClean="0">
                <a:latin typeface="Times New Roman" pitchFamily="18" charset="0"/>
                <a:cs typeface="Times New Roman" pitchFamily="18" charset="0"/>
              </a:rPr>
              <a:t>акциздер</a:t>
            </a:r>
            <a:r>
              <a:rPr lang="en-US" altLang="ru-RU" sz="2200" dirty="0" smtClean="0">
                <a:latin typeface="Times New Roman" pitchFamily="18" charset="0"/>
                <a:cs typeface="Times New Roman" pitchFamily="18" charset="0"/>
              </a:rPr>
              <a:t>;</a:t>
            </a:r>
            <a:endParaRPr lang="ru-RU" altLang="ru-RU" sz="2200" dirty="0" smtClean="0">
              <a:latin typeface="Times New Roman" pitchFamily="18" charset="0"/>
              <a:cs typeface="Times New Roman" pitchFamily="18" charset="0"/>
            </a:endParaRPr>
          </a:p>
          <a:p>
            <a:pPr indent="360363"/>
            <a:r>
              <a:rPr lang="en-US" altLang="ru-RU" sz="2200" dirty="0" smtClean="0">
                <a:latin typeface="Times New Roman" pitchFamily="18" charset="0"/>
                <a:cs typeface="Times New Roman" pitchFamily="18" charset="0"/>
              </a:rPr>
              <a:t>Бюджетке </a:t>
            </a:r>
            <a:r>
              <a:rPr lang="en-US" altLang="ru-RU" sz="2200" dirty="0" err="1" smtClean="0">
                <a:latin typeface="Times New Roman" pitchFamily="18" charset="0"/>
                <a:cs typeface="Times New Roman" pitchFamily="18" charset="0"/>
              </a:rPr>
              <a:t>түскен</a:t>
            </a:r>
            <a:r>
              <a:rPr lang="en-US" altLang="ru-RU" sz="2200" dirty="0" smtClean="0">
                <a:latin typeface="Times New Roman" pitchFamily="18" charset="0"/>
                <a:cs typeface="Times New Roman" pitchFamily="18" charset="0"/>
              </a:rPr>
              <a:t> </a:t>
            </a:r>
            <a:r>
              <a:rPr lang="en-US" altLang="ru-RU" sz="2200" dirty="0" err="1" smtClean="0">
                <a:latin typeface="Times New Roman" pitchFamily="18" charset="0"/>
                <a:cs typeface="Times New Roman" pitchFamily="18" charset="0"/>
              </a:rPr>
              <a:t>соң</a:t>
            </a:r>
            <a:r>
              <a:rPr lang="en-US" altLang="ru-RU" sz="2200" dirty="0" smtClean="0">
                <a:latin typeface="Times New Roman" pitchFamily="18" charset="0"/>
                <a:cs typeface="Times New Roman" pitchFamily="18" charset="0"/>
              </a:rPr>
              <a:t> </a:t>
            </a:r>
            <a:r>
              <a:rPr lang="en-US" altLang="ru-RU" sz="2200" dirty="0" err="1" smtClean="0">
                <a:latin typeface="Times New Roman" pitchFamily="18" charset="0"/>
                <a:cs typeface="Times New Roman" pitchFamily="18" charset="0"/>
              </a:rPr>
              <a:t>қолданылатын</a:t>
            </a:r>
            <a:r>
              <a:rPr lang="en-US" altLang="ru-RU" sz="2200" dirty="0" smtClean="0">
                <a:latin typeface="Times New Roman" pitchFamily="18" charset="0"/>
                <a:cs typeface="Times New Roman" pitchFamily="18" charset="0"/>
              </a:rPr>
              <a:t> </a:t>
            </a:r>
            <a:r>
              <a:rPr lang="en-US" altLang="ru-RU" sz="2200" dirty="0" err="1" smtClean="0">
                <a:latin typeface="Times New Roman" pitchFamily="18" charset="0"/>
                <a:cs typeface="Times New Roman" pitchFamily="18" charset="0"/>
              </a:rPr>
              <a:t>белгісіне</a:t>
            </a:r>
            <a:r>
              <a:rPr lang="en-US" altLang="ru-RU" sz="2200" dirty="0" smtClean="0">
                <a:latin typeface="Times New Roman" pitchFamily="18" charset="0"/>
                <a:cs typeface="Times New Roman" pitchFamily="18" charset="0"/>
              </a:rPr>
              <a:t> </a:t>
            </a:r>
            <a:r>
              <a:rPr lang="en-US" altLang="ru-RU" sz="2200" dirty="0" err="1" smtClean="0">
                <a:latin typeface="Times New Roman" pitchFamily="18" charset="0"/>
                <a:cs typeface="Times New Roman" pitchFamily="18" charset="0"/>
              </a:rPr>
              <a:t>қарай</a:t>
            </a:r>
            <a:r>
              <a:rPr lang="en-US" altLang="ru-RU" sz="2200" dirty="0" smtClean="0">
                <a:latin typeface="Times New Roman" pitchFamily="18" charset="0"/>
                <a:cs typeface="Times New Roman" pitchFamily="18" charset="0"/>
              </a:rPr>
              <a:t> салықтар </a:t>
            </a:r>
            <a:r>
              <a:rPr lang="en-US" altLang="ru-RU" sz="2200" dirty="0" err="1" smtClean="0">
                <a:latin typeface="Times New Roman" pitchFamily="18" charset="0"/>
                <a:cs typeface="Times New Roman" pitchFamily="18" charset="0"/>
              </a:rPr>
              <a:t>жалпы</a:t>
            </a:r>
            <a:r>
              <a:rPr lang="en-US" altLang="ru-RU" sz="2200" dirty="0" smtClean="0">
                <a:latin typeface="Times New Roman" pitchFamily="18" charset="0"/>
                <a:cs typeface="Times New Roman" pitchFamily="18" charset="0"/>
              </a:rPr>
              <a:t> және </a:t>
            </a:r>
            <a:r>
              <a:rPr lang="en-US" altLang="ru-RU" sz="2200" dirty="0" err="1" smtClean="0">
                <a:latin typeface="Times New Roman" pitchFamily="18" charset="0"/>
                <a:cs typeface="Times New Roman" pitchFamily="18" charset="0"/>
              </a:rPr>
              <a:t>арнайы</a:t>
            </a:r>
            <a:r>
              <a:rPr lang="en-US" altLang="ru-RU" sz="2200" dirty="0" smtClean="0">
                <a:latin typeface="Times New Roman" pitchFamily="18" charset="0"/>
                <a:cs typeface="Times New Roman" pitchFamily="18" charset="0"/>
              </a:rPr>
              <a:t> </a:t>
            </a:r>
            <a:r>
              <a:rPr lang="en-US" altLang="ru-RU" sz="2200" dirty="0" err="1" smtClean="0">
                <a:latin typeface="Times New Roman" pitchFamily="18" charset="0"/>
                <a:cs typeface="Times New Roman" pitchFamily="18" charset="0"/>
              </a:rPr>
              <a:t>болып</a:t>
            </a:r>
            <a:r>
              <a:rPr lang="en-US" altLang="ru-RU" sz="2200" dirty="0" smtClean="0">
                <a:latin typeface="Times New Roman" pitchFamily="18" charset="0"/>
                <a:cs typeface="Times New Roman" pitchFamily="18" charset="0"/>
              </a:rPr>
              <a:t> </a:t>
            </a:r>
            <a:r>
              <a:rPr lang="en-US" altLang="ru-RU" sz="2200" dirty="0" err="1" smtClean="0">
                <a:latin typeface="Times New Roman" pitchFamily="18" charset="0"/>
                <a:cs typeface="Times New Roman" pitchFamily="18" charset="0"/>
              </a:rPr>
              <a:t>жіктеледі</a:t>
            </a:r>
            <a:r>
              <a:rPr lang="en-US" altLang="ru-RU" sz="2200" dirty="0" smtClean="0">
                <a:latin typeface="Times New Roman" pitchFamily="18" charset="0"/>
                <a:cs typeface="Times New Roman" pitchFamily="18" charset="0"/>
              </a:rPr>
              <a:t>. </a:t>
            </a:r>
            <a:endParaRPr lang="ru-RU" altLang="ru-RU" sz="2200" dirty="0" smtClean="0">
              <a:latin typeface="Times New Roman" pitchFamily="18" charset="0"/>
              <a:cs typeface="Times New Roman" pitchFamily="18" charset="0"/>
            </a:endParaRPr>
          </a:p>
          <a:p>
            <a:pPr indent="360363"/>
            <a:r>
              <a:rPr lang="en-US" altLang="ru-RU" sz="2200" dirty="0" err="1" smtClean="0">
                <a:latin typeface="Times New Roman" pitchFamily="18" charset="0"/>
                <a:cs typeface="Times New Roman" pitchFamily="18" charset="0"/>
              </a:rPr>
              <a:t>Жалпы</a:t>
            </a:r>
            <a:r>
              <a:rPr lang="en-US" altLang="ru-RU" sz="2200" dirty="0" smtClean="0">
                <a:latin typeface="Times New Roman" pitchFamily="18" charset="0"/>
                <a:cs typeface="Times New Roman" pitchFamily="18" charset="0"/>
              </a:rPr>
              <a:t> салықтар бюджетке </a:t>
            </a:r>
            <a:r>
              <a:rPr lang="en-US" altLang="ru-RU" sz="2200" dirty="0" err="1" smtClean="0">
                <a:latin typeface="Times New Roman" pitchFamily="18" charset="0"/>
                <a:cs typeface="Times New Roman" pitchFamily="18" charset="0"/>
              </a:rPr>
              <a:t>түскен</a:t>
            </a:r>
            <a:r>
              <a:rPr lang="en-US" altLang="ru-RU" sz="2200" dirty="0" smtClean="0">
                <a:latin typeface="Times New Roman" pitchFamily="18" charset="0"/>
                <a:cs typeface="Times New Roman" pitchFamily="18" charset="0"/>
              </a:rPr>
              <a:t> </a:t>
            </a:r>
            <a:r>
              <a:rPr lang="en-US" altLang="ru-RU" sz="2200" dirty="0" err="1" smtClean="0">
                <a:latin typeface="Times New Roman" pitchFamily="18" charset="0"/>
                <a:cs typeface="Times New Roman" pitchFamily="18" charset="0"/>
              </a:rPr>
              <a:t>соң</a:t>
            </a:r>
            <a:r>
              <a:rPr lang="en-US" altLang="ru-RU" sz="2200" dirty="0" smtClean="0">
                <a:latin typeface="Times New Roman" pitchFamily="18" charset="0"/>
                <a:cs typeface="Times New Roman" pitchFamily="18" charset="0"/>
              </a:rPr>
              <a:t>, </a:t>
            </a:r>
            <a:r>
              <a:rPr lang="en-US" altLang="ru-RU" sz="2200" dirty="0" err="1" smtClean="0">
                <a:latin typeface="Times New Roman" pitchFamily="18" charset="0"/>
                <a:cs typeface="Times New Roman" pitchFamily="18" charset="0"/>
              </a:rPr>
              <a:t>жалпы</a:t>
            </a:r>
            <a:r>
              <a:rPr lang="en-US" altLang="ru-RU" sz="2200" dirty="0" smtClean="0">
                <a:latin typeface="Times New Roman" pitchFamily="18" charset="0"/>
                <a:cs typeface="Times New Roman" pitchFamily="18" charset="0"/>
              </a:rPr>
              <a:t> </a:t>
            </a:r>
            <a:r>
              <a:rPr lang="en-US" altLang="ru-RU" sz="2200" dirty="0" err="1" smtClean="0">
                <a:latin typeface="Times New Roman" pitchFamily="18" charset="0"/>
                <a:cs typeface="Times New Roman" pitchFamily="18" charset="0"/>
              </a:rPr>
              <a:t>мақсатта</a:t>
            </a:r>
            <a:r>
              <a:rPr lang="en-US" altLang="ru-RU" sz="2200" dirty="0" smtClean="0">
                <a:latin typeface="Times New Roman" pitchFamily="18" charset="0"/>
                <a:cs typeface="Times New Roman" pitchFamily="18" charset="0"/>
              </a:rPr>
              <a:t> </a:t>
            </a:r>
            <a:r>
              <a:rPr lang="en-US" altLang="ru-RU" sz="2200" dirty="0" err="1" smtClean="0">
                <a:latin typeface="Times New Roman" pitchFamily="18" charset="0"/>
                <a:cs typeface="Times New Roman" pitchFamily="18" charset="0"/>
              </a:rPr>
              <a:t>жұмсалады</a:t>
            </a:r>
            <a:r>
              <a:rPr lang="en-US" altLang="ru-RU" sz="2200" dirty="0" smtClean="0">
                <a:latin typeface="Times New Roman" pitchFamily="18" charset="0"/>
                <a:cs typeface="Times New Roman" pitchFamily="18" charset="0"/>
              </a:rPr>
              <a:t>. </a:t>
            </a:r>
            <a:r>
              <a:rPr lang="en-US" altLang="ru-RU" sz="2200" dirty="0" err="1" smtClean="0">
                <a:latin typeface="Times New Roman" pitchFamily="18" charset="0"/>
                <a:cs typeface="Times New Roman" pitchFamily="18" charset="0"/>
              </a:rPr>
              <a:t>Оған</a:t>
            </a:r>
            <a:r>
              <a:rPr lang="en-US" altLang="ru-RU" sz="2200" dirty="0" smtClean="0">
                <a:latin typeface="Times New Roman" pitchFamily="18" charset="0"/>
                <a:cs typeface="Times New Roman" pitchFamily="18" charset="0"/>
              </a:rPr>
              <a:t> </a:t>
            </a:r>
            <a:r>
              <a:rPr lang="en-US" altLang="ru-RU" sz="2200" dirty="0" err="1" smtClean="0">
                <a:latin typeface="Times New Roman" pitchFamily="18" charset="0"/>
                <a:cs typeface="Times New Roman" pitchFamily="18" charset="0"/>
              </a:rPr>
              <a:t>корпорациялық</a:t>
            </a:r>
            <a:r>
              <a:rPr lang="en-US" altLang="ru-RU" sz="2200" dirty="0" smtClean="0">
                <a:latin typeface="Times New Roman" pitchFamily="18" charset="0"/>
                <a:cs typeface="Times New Roman" pitchFamily="18" charset="0"/>
              </a:rPr>
              <a:t> табыс </a:t>
            </a:r>
            <a:r>
              <a:rPr lang="en-US" altLang="ru-RU" sz="2200" dirty="0" err="1" smtClean="0">
                <a:latin typeface="Times New Roman" pitchFamily="18" charset="0"/>
                <a:cs typeface="Times New Roman" pitchFamily="18" charset="0"/>
              </a:rPr>
              <a:t>салығы</a:t>
            </a:r>
            <a:r>
              <a:rPr lang="en-US" altLang="ru-RU" sz="2200" dirty="0" smtClean="0">
                <a:latin typeface="Times New Roman" pitchFamily="18" charset="0"/>
                <a:cs typeface="Times New Roman" pitchFamily="18" charset="0"/>
              </a:rPr>
              <a:t>, </a:t>
            </a:r>
            <a:r>
              <a:rPr lang="en-US" altLang="ru-RU" sz="2200" dirty="0" err="1" smtClean="0">
                <a:latin typeface="Times New Roman" pitchFamily="18" charset="0"/>
                <a:cs typeface="Times New Roman" pitchFamily="18" charset="0"/>
              </a:rPr>
              <a:t>қосылған</a:t>
            </a:r>
            <a:r>
              <a:rPr lang="en-US" altLang="ru-RU" sz="2200" dirty="0" smtClean="0">
                <a:latin typeface="Times New Roman" pitchFamily="18" charset="0"/>
                <a:cs typeface="Times New Roman" pitchFamily="18" charset="0"/>
              </a:rPr>
              <a:t> </a:t>
            </a:r>
            <a:r>
              <a:rPr lang="en-US" altLang="ru-RU" sz="2200" dirty="0" err="1" smtClean="0">
                <a:latin typeface="Times New Roman" pitchFamily="18" charset="0"/>
                <a:cs typeface="Times New Roman" pitchFamily="18" charset="0"/>
              </a:rPr>
              <a:t>құнға</a:t>
            </a:r>
            <a:r>
              <a:rPr lang="en-US" altLang="ru-RU" sz="2200" dirty="0" smtClean="0">
                <a:latin typeface="Times New Roman" pitchFamily="18" charset="0"/>
                <a:cs typeface="Times New Roman" pitchFamily="18" charset="0"/>
              </a:rPr>
              <a:t> салынатын салық және </a:t>
            </a:r>
            <a:r>
              <a:rPr lang="en-US" altLang="ru-RU" sz="2200" dirty="0" err="1" smtClean="0">
                <a:latin typeface="Times New Roman" pitchFamily="18" charset="0"/>
                <a:cs typeface="Times New Roman" pitchFamily="18" charset="0"/>
              </a:rPr>
              <a:t>т.б</a:t>
            </a:r>
            <a:r>
              <a:rPr lang="en-US" altLang="ru-RU" sz="2200" dirty="0" smtClean="0">
                <a:latin typeface="Times New Roman" pitchFamily="18" charset="0"/>
                <a:cs typeface="Times New Roman" pitchFamily="18" charset="0"/>
              </a:rPr>
              <a:t>. </a:t>
            </a:r>
            <a:endParaRPr lang="ru-RU" altLang="ru-RU" sz="2200" dirty="0" smtClean="0">
              <a:latin typeface="Times New Roman" pitchFamily="18" charset="0"/>
              <a:cs typeface="Times New Roman" pitchFamily="18" charset="0"/>
            </a:endParaRPr>
          </a:p>
          <a:p>
            <a:pPr indent="360363"/>
            <a:r>
              <a:rPr lang="en-US" altLang="ru-RU" sz="2200" dirty="0" err="1" smtClean="0">
                <a:latin typeface="Times New Roman" pitchFamily="18" charset="0"/>
                <a:cs typeface="Times New Roman" pitchFamily="18" charset="0"/>
              </a:rPr>
              <a:t>Арнайы</a:t>
            </a:r>
            <a:r>
              <a:rPr lang="en-US" altLang="ru-RU" sz="2200" dirty="0" smtClean="0">
                <a:latin typeface="Times New Roman" pitchFamily="18" charset="0"/>
                <a:cs typeface="Times New Roman" pitchFamily="18" charset="0"/>
              </a:rPr>
              <a:t> салықтар бюджетке </a:t>
            </a:r>
            <a:r>
              <a:rPr lang="en-US" altLang="ru-RU" sz="2200" dirty="0" err="1" smtClean="0">
                <a:latin typeface="Times New Roman" pitchFamily="18" charset="0"/>
                <a:cs typeface="Times New Roman" pitchFamily="18" charset="0"/>
              </a:rPr>
              <a:t>түскен</a:t>
            </a:r>
            <a:r>
              <a:rPr lang="en-US" altLang="ru-RU" sz="2200" dirty="0" smtClean="0">
                <a:latin typeface="Times New Roman" pitchFamily="18" charset="0"/>
                <a:cs typeface="Times New Roman" pitchFamily="18" charset="0"/>
              </a:rPr>
              <a:t> </a:t>
            </a:r>
            <a:r>
              <a:rPr lang="en-US" altLang="ru-RU" sz="2200" dirty="0" err="1" smtClean="0">
                <a:latin typeface="Times New Roman" pitchFamily="18" charset="0"/>
                <a:cs typeface="Times New Roman" pitchFamily="18" charset="0"/>
              </a:rPr>
              <a:t>соң</a:t>
            </a:r>
            <a:r>
              <a:rPr lang="en-US" altLang="ru-RU" sz="2200" dirty="0" smtClean="0">
                <a:latin typeface="Times New Roman" pitchFamily="18" charset="0"/>
                <a:cs typeface="Times New Roman" pitchFamily="18" charset="0"/>
              </a:rPr>
              <a:t>, </a:t>
            </a:r>
            <a:r>
              <a:rPr lang="en-US" altLang="ru-RU" sz="2200" dirty="0" err="1" smtClean="0">
                <a:latin typeface="Times New Roman" pitchFamily="18" charset="0"/>
                <a:cs typeface="Times New Roman" pitchFamily="18" charset="0"/>
              </a:rPr>
              <a:t>алдын</a:t>
            </a:r>
            <a:r>
              <a:rPr lang="en-US" altLang="ru-RU" sz="2200" dirty="0" smtClean="0">
                <a:latin typeface="Times New Roman" pitchFamily="18" charset="0"/>
                <a:cs typeface="Times New Roman" pitchFamily="18" charset="0"/>
              </a:rPr>
              <a:t> </a:t>
            </a:r>
            <a:r>
              <a:rPr lang="en-US" altLang="ru-RU" sz="2200" dirty="0" err="1" smtClean="0">
                <a:latin typeface="Times New Roman" pitchFamily="18" charset="0"/>
                <a:cs typeface="Times New Roman" pitchFamily="18" charset="0"/>
              </a:rPr>
              <a:t>ала</a:t>
            </a:r>
            <a:r>
              <a:rPr lang="en-US" altLang="ru-RU" sz="2200" dirty="0" smtClean="0">
                <a:latin typeface="Times New Roman" pitchFamily="18" charset="0"/>
                <a:cs typeface="Times New Roman" pitchFamily="18" charset="0"/>
              </a:rPr>
              <a:t> </a:t>
            </a:r>
            <a:r>
              <a:rPr lang="en-US" altLang="ru-RU" sz="2200" dirty="0" err="1" smtClean="0">
                <a:latin typeface="Times New Roman" pitchFamily="18" charset="0"/>
                <a:cs typeface="Times New Roman" pitchFamily="18" charset="0"/>
              </a:rPr>
              <a:t>белгіленген</a:t>
            </a:r>
            <a:r>
              <a:rPr lang="en-US" altLang="ru-RU" sz="2200" dirty="0" smtClean="0">
                <a:latin typeface="Times New Roman" pitchFamily="18" charset="0"/>
                <a:cs typeface="Times New Roman" pitchFamily="18" charset="0"/>
              </a:rPr>
              <a:t> </a:t>
            </a:r>
            <a:r>
              <a:rPr lang="en-US" altLang="ru-RU" sz="2200" dirty="0" err="1" smtClean="0">
                <a:latin typeface="Times New Roman" pitchFamily="18" charset="0"/>
                <a:cs typeface="Times New Roman" pitchFamily="18" charset="0"/>
              </a:rPr>
              <a:t>нақты</a:t>
            </a:r>
            <a:r>
              <a:rPr lang="en-US" altLang="ru-RU" sz="2200" dirty="0" smtClean="0">
                <a:latin typeface="Times New Roman" pitchFamily="18" charset="0"/>
                <a:cs typeface="Times New Roman" pitchFamily="18" charset="0"/>
              </a:rPr>
              <a:t> </a:t>
            </a:r>
            <a:r>
              <a:rPr lang="en-US" altLang="ru-RU" sz="2200" dirty="0" err="1" smtClean="0">
                <a:latin typeface="Times New Roman" pitchFamily="18" charset="0"/>
                <a:cs typeface="Times New Roman" pitchFamily="18" charset="0"/>
              </a:rPr>
              <a:t>шараларға</a:t>
            </a:r>
            <a:r>
              <a:rPr lang="en-US" altLang="ru-RU" sz="2200" dirty="0" smtClean="0">
                <a:latin typeface="Times New Roman" pitchFamily="18" charset="0"/>
                <a:cs typeface="Times New Roman" pitchFamily="18" charset="0"/>
              </a:rPr>
              <a:t> </a:t>
            </a:r>
            <a:r>
              <a:rPr lang="en-US" altLang="ru-RU" sz="2200" dirty="0" err="1" smtClean="0">
                <a:latin typeface="Times New Roman" pitchFamily="18" charset="0"/>
                <a:cs typeface="Times New Roman" pitchFamily="18" charset="0"/>
              </a:rPr>
              <a:t>жұмсалады</a:t>
            </a:r>
            <a:r>
              <a:rPr lang="en-US" altLang="ru-RU" sz="2200" dirty="0" smtClean="0">
                <a:latin typeface="Times New Roman" pitchFamily="18" charset="0"/>
                <a:cs typeface="Times New Roman" pitchFamily="18" charset="0"/>
              </a:rPr>
              <a:t>. </a:t>
            </a:r>
            <a:r>
              <a:rPr lang="en-US" altLang="ru-RU" sz="2200" dirty="0" err="1" smtClean="0">
                <a:latin typeface="Times New Roman" pitchFamily="18" charset="0"/>
                <a:cs typeface="Times New Roman" pitchFamily="18" charset="0"/>
              </a:rPr>
              <a:t>Мысалы</a:t>
            </a:r>
            <a:r>
              <a:rPr lang="en-US" altLang="ru-RU" sz="2200" dirty="0" smtClean="0">
                <a:latin typeface="Times New Roman" pitchFamily="18" charset="0"/>
                <a:cs typeface="Times New Roman" pitchFamily="18" charset="0"/>
              </a:rPr>
              <a:t>, </a:t>
            </a:r>
            <a:r>
              <a:rPr lang="en-US" altLang="ru-RU" sz="2200" dirty="0" err="1" smtClean="0">
                <a:latin typeface="Times New Roman" pitchFamily="18" charset="0"/>
                <a:cs typeface="Times New Roman" pitchFamily="18" charset="0"/>
              </a:rPr>
              <a:t>көлік</a:t>
            </a:r>
            <a:r>
              <a:rPr lang="en-US" altLang="ru-RU" sz="2200" dirty="0" smtClean="0">
                <a:latin typeface="Times New Roman" pitchFamily="18" charset="0"/>
                <a:cs typeface="Times New Roman" pitchFamily="18" charset="0"/>
              </a:rPr>
              <a:t> </a:t>
            </a:r>
            <a:r>
              <a:rPr lang="en-US" altLang="ru-RU" sz="2200" dirty="0" err="1" smtClean="0">
                <a:latin typeface="Times New Roman" pitchFamily="18" charset="0"/>
                <a:cs typeface="Times New Roman" pitchFamily="18" charset="0"/>
              </a:rPr>
              <a:t>құралдарына</a:t>
            </a:r>
            <a:r>
              <a:rPr lang="en-US" altLang="ru-RU" sz="2200" dirty="0" smtClean="0">
                <a:latin typeface="Times New Roman" pitchFamily="18" charset="0"/>
                <a:cs typeface="Times New Roman" pitchFamily="18" charset="0"/>
              </a:rPr>
              <a:t> салынатын салық </a:t>
            </a:r>
            <a:r>
              <a:rPr lang="en-US" altLang="ru-RU" sz="2200" dirty="0" err="1" smtClean="0">
                <a:latin typeface="Times New Roman" pitchFamily="18" charset="0"/>
                <a:cs typeface="Times New Roman" pitchFamily="18" charset="0"/>
              </a:rPr>
              <a:t>жол</a:t>
            </a:r>
            <a:r>
              <a:rPr lang="en-US" altLang="ru-RU" sz="2200" dirty="0" smtClean="0">
                <a:latin typeface="Times New Roman" pitchFamily="18" charset="0"/>
                <a:cs typeface="Times New Roman" pitchFamily="18" charset="0"/>
              </a:rPr>
              <a:t> қорын </a:t>
            </a:r>
            <a:r>
              <a:rPr lang="en-US" altLang="ru-RU" sz="2200" dirty="0" err="1" smtClean="0">
                <a:latin typeface="Times New Roman" pitchFamily="18" charset="0"/>
                <a:cs typeface="Times New Roman" pitchFamily="18" charset="0"/>
              </a:rPr>
              <a:t>құруға</a:t>
            </a:r>
            <a:r>
              <a:rPr lang="en-US" altLang="ru-RU" sz="2200" dirty="0" smtClean="0">
                <a:latin typeface="Times New Roman" pitchFamily="18" charset="0"/>
                <a:cs typeface="Times New Roman" pitchFamily="18" charset="0"/>
              </a:rPr>
              <a:t> </a:t>
            </a:r>
            <a:r>
              <a:rPr lang="en-US" altLang="ru-RU" sz="2200" dirty="0" err="1" smtClean="0">
                <a:latin typeface="Times New Roman" pitchFamily="18" charset="0"/>
                <a:cs typeface="Times New Roman" pitchFamily="18" charset="0"/>
              </a:rPr>
              <a:t>жұмсалады</a:t>
            </a:r>
            <a:r>
              <a:rPr lang="en-US" altLang="ru-RU" sz="2200" dirty="0" smtClean="0">
                <a:latin typeface="Times New Roman" pitchFamily="18" charset="0"/>
                <a:cs typeface="Times New Roman" pitchFamily="18" charset="0"/>
              </a:rPr>
              <a:t>. </a:t>
            </a:r>
            <a:endParaRPr lang="ru-RU" altLang="ru-RU" sz="2200" dirty="0" smtClean="0">
              <a:latin typeface="Times New Roman" pitchFamily="18" charset="0"/>
              <a:cs typeface="Times New Roman" pitchFamily="18" charset="0"/>
            </a:endParaRPr>
          </a:p>
          <a:p>
            <a:pPr indent="360363"/>
            <a:r>
              <a:rPr lang="en-US" altLang="ru-RU" sz="2200" dirty="0" smtClean="0">
                <a:latin typeface="Times New Roman" pitchFamily="18" charset="0"/>
                <a:cs typeface="Times New Roman" pitchFamily="18" charset="0"/>
              </a:rPr>
              <a:t>Салық салу </a:t>
            </a:r>
            <a:r>
              <a:rPr lang="en-US" altLang="ru-RU" sz="2200" dirty="0" err="1" smtClean="0">
                <a:latin typeface="Times New Roman" pitchFamily="18" charset="0"/>
                <a:cs typeface="Times New Roman" pitchFamily="18" charset="0"/>
              </a:rPr>
              <a:t>органына</a:t>
            </a:r>
            <a:r>
              <a:rPr lang="en-US" altLang="ru-RU" sz="2200" dirty="0" smtClean="0">
                <a:latin typeface="Times New Roman" pitchFamily="18" charset="0"/>
                <a:cs typeface="Times New Roman" pitchFamily="18" charset="0"/>
              </a:rPr>
              <a:t> </a:t>
            </a:r>
            <a:r>
              <a:rPr lang="en-US" altLang="ru-RU" sz="2200" dirty="0" err="1" smtClean="0">
                <a:latin typeface="Times New Roman" pitchFamily="18" charset="0"/>
                <a:cs typeface="Times New Roman" pitchFamily="18" charset="0"/>
              </a:rPr>
              <a:t>байланысты</a:t>
            </a:r>
            <a:r>
              <a:rPr lang="en-US" altLang="ru-RU" sz="2200" dirty="0" smtClean="0">
                <a:latin typeface="Times New Roman" pitchFamily="18" charset="0"/>
                <a:cs typeface="Times New Roman" pitchFamily="18" charset="0"/>
              </a:rPr>
              <a:t> салықтар </a:t>
            </a:r>
            <a:r>
              <a:rPr lang="en-US" altLang="ru-RU" sz="2200" dirty="0" err="1" smtClean="0">
                <a:latin typeface="Times New Roman" pitchFamily="18" charset="0"/>
                <a:cs typeface="Times New Roman" pitchFamily="18" charset="0"/>
              </a:rPr>
              <a:t>жалпы</a:t>
            </a:r>
            <a:r>
              <a:rPr lang="en-US" altLang="ru-RU" sz="2200" dirty="0" smtClean="0">
                <a:latin typeface="Times New Roman" pitchFamily="18" charset="0"/>
                <a:cs typeface="Times New Roman" pitchFamily="18" charset="0"/>
              </a:rPr>
              <a:t> мемлекеттік және </a:t>
            </a:r>
            <a:r>
              <a:rPr lang="en-US" altLang="ru-RU" sz="2200" dirty="0" err="1" smtClean="0">
                <a:latin typeface="Times New Roman" pitchFamily="18" charset="0"/>
                <a:cs typeface="Times New Roman" pitchFamily="18" charset="0"/>
              </a:rPr>
              <a:t>жергілікті</a:t>
            </a:r>
            <a:r>
              <a:rPr lang="en-US" altLang="ru-RU" sz="2200" dirty="0" smtClean="0">
                <a:latin typeface="Times New Roman" pitchFamily="18" charset="0"/>
                <a:cs typeface="Times New Roman" pitchFamily="18" charset="0"/>
              </a:rPr>
              <a:t> </a:t>
            </a:r>
            <a:r>
              <a:rPr lang="en-US" altLang="ru-RU" sz="2200" dirty="0" err="1" smtClean="0">
                <a:latin typeface="Times New Roman" pitchFamily="18" charset="0"/>
                <a:cs typeface="Times New Roman" pitchFamily="18" charset="0"/>
              </a:rPr>
              <a:t>болып</a:t>
            </a:r>
            <a:r>
              <a:rPr lang="en-US" altLang="ru-RU" sz="2200" dirty="0" smtClean="0">
                <a:latin typeface="Times New Roman" pitchFamily="18" charset="0"/>
                <a:cs typeface="Times New Roman" pitchFamily="18" charset="0"/>
              </a:rPr>
              <a:t> </a:t>
            </a:r>
            <a:r>
              <a:rPr lang="en-US" altLang="ru-RU" sz="2200" dirty="0" err="1" smtClean="0">
                <a:latin typeface="Times New Roman" pitchFamily="18" charset="0"/>
                <a:cs typeface="Times New Roman" pitchFamily="18" charset="0"/>
              </a:rPr>
              <a:t>бөлінсе</a:t>
            </a:r>
            <a:r>
              <a:rPr lang="en-US" altLang="ru-RU" sz="2200" dirty="0" smtClean="0">
                <a:latin typeface="Times New Roman" pitchFamily="18" charset="0"/>
                <a:cs typeface="Times New Roman" pitchFamily="18" charset="0"/>
              </a:rPr>
              <a:t>, экономикалық </a:t>
            </a:r>
            <a:r>
              <a:rPr lang="en-US" altLang="ru-RU" sz="2200" dirty="0" err="1" smtClean="0">
                <a:latin typeface="Times New Roman" pitchFamily="18" charset="0"/>
                <a:cs typeface="Times New Roman" pitchFamily="18" charset="0"/>
              </a:rPr>
              <a:t>белгісіне</a:t>
            </a:r>
            <a:r>
              <a:rPr lang="en-US" altLang="ru-RU" sz="2200" dirty="0" smtClean="0">
                <a:latin typeface="Times New Roman" pitchFamily="18" charset="0"/>
                <a:cs typeface="Times New Roman" pitchFamily="18" charset="0"/>
              </a:rPr>
              <a:t> </a:t>
            </a:r>
            <a:r>
              <a:rPr lang="en-US" altLang="ru-RU" sz="2200" dirty="0" err="1" smtClean="0">
                <a:latin typeface="Times New Roman" pitchFamily="18" charset="0"/>
                <a:cs typeface="Times New Roman" pitchFamily="18" charset="0"/>
              </a:rPr>
              <a:t>қарай</a:t>
            </a:r>
            <a:r>
              <a:rPr lang="en-US" altLang="ru-RU" sz="2200" dirty="0" smtClean="0">
                <a:latin typeface="Times New Roman" pitchFamily="18" charset="0"/>
                <a:cs typeface="Times New Roman" pitchFamily="18" charset="0"/>
              </a:rPr>
              <a:t> табысқа салынатын салық және </a:t>
            </a:r>
            <a:r>
              <a:rPr lang="en-US" altLang="ru-RU" sz="2200" dirty="0" err="1" smtClean="0">
                <a:latin typeface="Times New Roman" pitchFamily="18" charset="0"/>
                <a:cs typeface="Times New Roman" pitchFamily="18" charset="0"/>
              </a:rPr>
              <a:t>тұтынуға</a:t>
            </a:r>
            <a:r>
              <a:rPr lang="en-US" altLang="ru-RU" sz="2200" dirty="0" smtClean="0">
                <a:latin typeface="Times New Roman" pitchFamily="18" charset="0"/>
                <a:cs typeface="Times New Roman" pitchFamily="18" charset="0"/>
              </a:rPr>
              <a:t> салынатын салық </a:t>
            </a:r>
            <a:r>
              <a:rPr lang="en-US" altLang="ru-RU" sz="2200" dirty="0" err="1" smtClean="0">
                <a:latin typeface="Times New Roman" pitchFamily="18" charset="0"/>
                <a:cs typeface="Times New Roman" pitchFamily="18" charset="0"/>
              </a:rPr>
              <a:t>болып</a:t>
            </a:r>
            <a:r>
              <a:rPr lang="en-US" altLang="ru-RU" sz="2200" dirty="0" smtClean="0">
                <a:latin typeface="Times New Roman" pitchFamily="18" charset="0"/>
                <a:cs typeface="Times New Roman" pitchFamily="18" charset="0"/>
              </a:rPr>
              <a:t> </a:t>
            </a:r>
            <a:r>
              <a:rPr lang="en-US" altLang="ru-RU" sz="2200" dirty="0" err="1" smtClean="0">
                <a:latin typeface="Times New Roman" pitchFamily="18" charset="0"/>
                <a:cs typeface="Times New Roman" pitchFamily="18" charset="0"/>
              </a:rPr>
              <a:t>жіктеледі</a:t>
            </a:r>
            <a:r>
              <a:rPr lang="en-US" altLang="ru-RU" sz="2200" dirty="0" smtClean="0">
                <a:latin typeface="Times New Roman" pitchFamily="18" charset="0"/>
                <a:cs typeface="Times New Roman" pitchFamily="18" charset="0"/>
              </a:rPr>
              <a:t>. </a:t>
            </a:r>
            <a:endParaRPr lang="ru-RU" altLang="ru-RU" sz="2200" dirty="0" smtClean="0">
              <a:latin typeface="Times New Roman" pitchFamily="18" charset="0"/>
              <a:cs typeface="Times New Roman" pitchFamily="18" charset="0"/>
            </a:endParaRPr>
          </a:p>
          <a:p>
            <a:pPr indent="215900" algn="just">
              <a:tabLst>
                <a:tab pos="4231005" algn="l"/>
              </a:tabLst>
            </a:pPr>
            <a:endParaRPr lang="ru-RU" dirty="0">
              <a:effectLst/>
            </a:endParaRPr>
          </a:p>
        </p:txBody>
      </p:sp>
    </p:spTree>
    <p:extLst>
      <p:ext uri="{BB962C8B-B14F-4D97-AF65-F5344CB8AC3E}">
        <p14:creationId xmlns:p14="http://schemas.microsoft.com/office/powerpoint/2010/main" val="3533715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56082" y="545122"/>
            <a:ext cx="10181492" cy="5324535"/>
          </a:xfrm>
          <a:prstGeom prst="rect">
            <a:avLst/>
          </a:prstGeom>
          <a:noFill/>
        </p:spPr>
        <p:txBody>
          <a:bodyPr wrap="square" rtlCol="0">
            <a:spAutoFit/>
          </a:bodyPr>
          <a:lstStyle/>
          <a:p>
            <a:pPr indent="215900" algn="just">
              <a:tabLst>
                <a:tab pos="4231005" algn="l"/>
              </a:tabLst>
            </a:pPr>
            <a:r>
              <a:rPr lang="kk-KZ" sz="2000" dirty="0" smtClean="0">
                <a:effectLst/>
                <a:latin typeface="Times New Roman" panose="02020603050405020304" pitchFamily="18" charset="0"/>
                <a:ea typeface="Batang" panose="02030600000101010101" pitchFamily="18" charset="-127"/>
              </a:rPr>
              <a:t>Салық төлеушінің салық салынатын табысынан екі пайыз шегінде мынадай шығыстар алып тасталуға тиіс: </a:t>
            </a:r>
            <a:endParaRPr lang="ru-RU" sz="2000" dirty="0" smtClean="0">
              <a:effectLst/>
            </a:endParaRPr>
          </a:p>
          <a:p>
            <a:pPr marL="342900" lvl="0" indent="-342900" algn="just">
              <a:buFont typeface="Times New Roman" panose="02020603050405020304" pitchFamily="18" charset="0"/>
              <a:buChar char="-"/>
              <a:tabLst>
                <a:tab pos="270510" algn="l"/>
                <a:tab pos="4231005" algn="l"/>
              </a:tabLst>
            </a:pPr>
            <a:r>
              <a:rPr lang="kk-KZ" sz="2000" dirty="0" smtClean="0">
                <a:effectLst/>
                <a:latin typeface="Times New Roman" panose="02020603050405020304" pitchFamily="18" charset="0"/>
                <a:ea typeface="Batang" panose="02030600000101010101" pitchFamily="18" charset="-127"/>
              </a:rPr>
              <a:t>әлеуметтік сала объектілерін ұстауға салық төлеушінің нақты жұмсаған шығыстары; </a:t>
            </a:r>
            <a:endParaRPr lang="ru-RU" sz="2000" dirty="0" smtClean="0">
              <a:effectLst/>
            </a:endParaRPr>
          </a:p>
          <a:p>
            <a:pPr marL="342900" lvl="0" indent="-342900" algn="just">
              <a:buFont typeface="Times New Roman" panose="02020603050405020304" pitchFamily="18" charset="0"/>
              <a:buChar char="-"/>
              <a:tabLst>
                <a:tab pos="270510" algn="l"/>
                <a:tab pos="4231005" algn="l"/>
              </a:tabLst>
            </a:pPr>
            <a:r>
              <a:rPr lang="kk-KZ" sz="2000" dirty="0" smtClean="0">
                <a:effectLst/>
                <a:latin typeface="Times New Roman" panose="02020603050405020304" pitchFamily="18" charset="0"/>
                <a:ea typeface="Batang" panose="02030600000101010101" pitchFamily="18" charset="-127"/>
              </a:rPr>
              <a:t>коммерциялық емес ұйымдарға өтеусіз берілген мүлік; </a:t>
            </a:r>
            <a:endParaRPr lang="ru-RU" sz="2000" dirty="0" smtClean="0">
              <a:effectLst/>
            </a:endParaRPr>
          </a:p>
          <a:p>
            <a:pPr marL="342900" lvl="0" indent="-342900" algn="just">
              <a:buFont typeface="Times New Roman" panose="02020603050405020304" pitchFamily="18" charset="0"/>
              <a:buChar char="-"/>
              <a:tabLst>
                <a:tab pos="270510" algn="l"/>
                <a:tab pos="4231005" algn="l"/>
              </a:tabLst>
            </a:pPr>
            <a:r>
              <a:rPr lang="kk-KZ" sz="2000" dirty="0" smtClean="0">
                <a:effectLst/>
                <a:latin typeface="Times New Roman" panose="02020603050405020304" pitchFamily="18" charset="0"/>
                <a:ea typeface="Batang" panose="02030600000101010101" pitchFamily="18" charset="-127"/>
              </a:rPr>
              <a:t>жеке тұлғаларға Қазақстан Республикасының заңдарына сәйкес берілген атаулы әлеуметтік көмек. </a:t>
            </a:r>
            <a:endParaRPr lang="ru-RU" sz="2000" dirty="0" smtClean="0">
              <a:effectLst/>
            </a:endParaRPr>
          </a:p>
          <a:p>
            <a:pPr indent="215900" algn="just">
              <a:tabLst>
                <a:tab pos="4231005" algn="l"/>
              </a:tabLst>
            </a:pPr>
            <a:r>
              <a:rPr lang="kk-KZ" sz="2000" dirty="0" smtClean="0">
                <a:effectLst/>
                <a:latin typeface="Times New Roman" panose="02020603050405020304" pitchFamily="18" charset="0"/>
                <a:ea typeface="Batang" panose="02030600000101010101" pitchFamily="18" charset="-127"/>
              </a:rPr>
              <a:t>Мүгедектердің еңбегін пайдаланатын салық төлеушілер салық салы-натын табысты мүгедектердің еңбегіне ақы төлеуге шығарылған шығыстар сомаларының 2 еселенген және мүгедектерге төленетін жалақы мен басқа да төлемдердің есептелген әлеуметтік салық сомасынан 50 пайыз мөлшеріндегі соманы азайтуға құқығы бар. </a:t>
            </a:r>
            <a:endParaRPr lang="en-US" sz="2000" dirty="0" smtClean="0">
              <a:effectLst/>
              <a:latin typeface="Times New Roman" panose="02020603050405020304" pitchFamily="18" charset="0"/>
              <a:ea typeface="Batang" panose="02030600000101010101" pitchFamily="18" charset="-127"/>
            </a:endParaRPr>
          </a:p>
          <a:p>
            <a:pPr indent="215900" algn="just">
              <a:tabLst>
                <a:tab pos="4231005" algn="l"/>
              </a:tabLst>
            </a:pPr>
            <a:r>
              <a:rPr lang="kk-KZ" sz="2000" dirty="0" smtClean="0">
                <a:effectLst/>
                <a:latin typeface="Times New Roman" panose="02020603050405020304" pitchFamily="18" charset="0"/>
                <a:ea typeface="Batang" panose="02030600000101010101" pitchFamily="18" charset="-127"/>
              </a:rPr>
              <a:t>Салық төлеушілер салық салынатын табысты үш жылдан артық мерзімге берілген негізгі құралдарды қаржы лизингі бойынша алынған сыйақы сомасына, кейіннен оларды лизинг алушыға бере отырып, азайтады. </a:t>
            </a:r>
            <a:endParaRPr lang="ru-RU" sz="2000" dirty="0" smtClean="0">
              <a:effectLst/>
            </a:endParaRPr>
          </a:p>
          <a:p>
            <a:pPr indent="215900" algn="just">
              <a:tabLst>
                <a:tab pos="4231005" algn="l"/>
              </a:tabLst>
            </a:pPr>
            <a:r>
              <a:rPr lang="kk-KZ" sz="2000" dirty="0" smtClean="0">
                <a:effectLst/>
                <a:latin typeface="Times New Roman" panose="02020603050405020304" pitchFamily="18" charset="0"/>
                <a:ea typeface="Batang" panose="02030600000101010101" pitchFamily="18" charset="-127"/>
              </a:rPr>
              <a:t>Қызметінің айрықша түрі ауыл шаруашылығына кредит беру болып табылатын, банк операцияларының жекелеген түрлерін жүзеге асыратын ұйымдар салық салынатын табысты қызметтің осындай түрінен алынған табыс сомасына азайтады. </a:t>
            </a:r>
            <a:endParaRPr lang="ru-RU" sz="2000" dirty="0" smtClean="0">
              <a:effectLst/>
            </a:endParaRPr>
          </a:p>
          <a:p>
            <a:pPr indent="215900" algn="just">
              <a:tabLst>
                <a:tab pos="4231005" algn="l"/>
              </a:tabLst>
            </a:pPr>
            <a:endParaRPr lang="ru-RU" sz="2000" dirty="0">
              <a:effectLst/>
            </a:endParaRPr>
          </a:p>
        </p:txBody>
      </p:sp>
    </p:spTree>
    <p:extLst>
      <p:ext uri="{BB962C8B-B14F-4D97-AF65-F5344CB8AC3E}">
        <p14:creationId xmlns:p14="http://schemas.microsoft.com/office/powerpoint/2010/main" val="9128810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81222" y="1281668"/>
            <a:ext cx="10287000" cy="4154984"/>
          </a:xfrm>
          <a:prstGeom prst="rect">
            <a:avLst/>
          </a:prstGeom>
          <a:noFill/>
        </p:spPr>
        <p:txBody>
          <a:bodyPr wrap="square" rtlCol="0">
            <a:spAutoFit/>
          </a:bodyPr>
          <a:lstStyle/>
          <a:p>
            <a:pPr indent="360363"/>
            <a:r>
              <a:rPr lang="en-US" altLang="ru-RU" sz="2200" dirty="0" smtClean="0">
                <a:latin typeface="Times New Roman" pitchFamily="18" charset="0"/>
                <a:cs typeface="Times New Roman" pitchFamily="18" charset="0"/>
              </a:rPr>
              <a:t>Табысқа салынатын салықтар салық төлеушінің </a:t>
            </a:r>
            <a:r>
              <a:rPr lang="en-US" altLang="ru-RU" sz="2200" dirty="0" err="1" smtClean="0">
                <a:latin typeface="Times New Roman" pitchFamily="18" charset="0"/>
                <a:cs typeface="Times New Roman" pitchFamily="18" charset="0"/>
              </a:rPr>
              <a:t>кез-келген</a:t>
            </a:r>
            <a:r>
              <a:rPr lang="en-US" altLang="ru-RU" sz="2200" dirty="0" smtClean="0">
                <a:latin typeface="Times New Roman" pitchFamily="18" charset="0"/>
                <a:cs typeface="Times New Roman" pitchFamily="18" charset="0"/>
              </a:rPr>
              <a:t> салық салынатын </a:t>
            </a:r>
            <a:r>
              <a:rPr lang="en-US" altLang="ru-RU" sz="2200" dirty="0" err="1" smtClean="0">
                <a:latin typeface="Times New Roman" pitchFamily="18" charset="0"/>
                <a:cs typeface="Times New Roman" pitchFamily="18" charset="0"/>
              </a:rPr>
              <a:t>объектісінен</a:t>
            </a:r>
            <a:r>
              <a:rPr lang="en-US" altLang="ru-RU" sz="2200" dirty="0" smtClean="0">
                <a:latin typeface="Times New Roman" pitchFamily="18" charset="0"/>
                <a:cs typeface="Times New Roman" pitchFamily="18" charset="0"/>
              </a:rPr>
              <a:t> </a:t>
            </a:r>
            <a:r>
              <a:rPr lang="en-US" altLang="ru-RU" sz="2200" dirty="0" err="1" smtClean="0">
                <a:latin typeface="Times New Roman" pitchFamily="18" charset="0"/>
                <a:cs typeface="Times New Roman" pitchFamily="18" charset="0"/>
              </a:rPr>
              <a:t>түсетін</a:t>
            </a:r>
            <a:r>
              <a:rPr lang="en-US" altLang="ru-RU" sz="2200" dirty="0" smtClean="0">
                <a:latin typeface="Times New Roman" pitchFamily="18" charset="0"/>
                <a:cs typeface="Times New Roman" pitchFamily="18" charset="0"/>
              </a:rPr>
              <a:t> </a:t>
            </a:r>
            <a:r>
              <a:rPr lang="en-US" altLang="ru-RU" sz="2200" dirty="0" err="1" smtClean="0">
                <a:latin typeface="Times New Roman" pitchFamily="18" charset="0"/>
                <a:cs typeface="Times New Roman" pitchFamily="18" charset="0"/>
              </a:rPr>
              <a:t>табысынан</a:t>
            </a:r>
            <a:r>
              <a:rPr lang="en-US" altLang="ru-RU" sz="2200" dirty="0" smtClean="0">
                <a:latin typeface="Times New Roman" pitchFamily="18" charset="0"/>
                <a:cs typeface="Times New Roman" pitchFamily="18" charset="0"/>
              </a:rPr>
              <a:t> </a:t>
            </a:r>
            <a:r>
              <a:rPr lang="en-US" altLang="ru-RU" sz="2200" dirty="0" err="1" smtClean="0">
                <a:latin typeface="Times New Roman" pitchFamily="18" charset="0"/>
                <a:cs typeface="Times New Roman" pitchFamily="18" charset="0"/>
              </a:rPr>
              <a:t>алынады</a:t>
            </a:r>
            <a:r>
              <a:rPr lang="en-US" altLang="ru-RU" sz="2200" dirty="0" smtClean="0">
                <a:latin typeface="Times New Roman" pitchFamily="18" charset="0"/>
                <a:cs typeface="Times New Roman" pitchFamily="18" charset="0"/>
              </a:rPr>
              <a:t>. </a:t>
            </a:r>
            <a:r>
              <a:rPr lang="en-US" altLang="ru-RU" sz="2200" dirty="0" err="1" smtClean="0">
                <a:latin typeface="Times New Roman" pitchFamily="18" charset="0"/>
                <a:cs typeface="Times New Roman" pitchFamily="18" charset="0"/>
              </a:rPr>
              <a:t>Олардың</a:t>
            </a:r>
            <a:r>
              <a:rPr lang="en-US" altLang="ru-RU" sz="2200" dirty="0" smtClean="0">
                <a:latin typeface="Times New Roman" pitchFamily="18" charset="0"/>
                <a:cs typeface="Times New Roman" pitchFamily="18" charset="0"/>
              </a:rPr>
              <a:t> </a:t>
            </a:r>
            <a:r>
              <a:rPr lang="en-US" altLang="ru-RU" sz="2200" dirty="0" err="1" smtClean="0">
                <a:latin typeface="Times New Roman" pitchFamily="18" charset="0"/>
                <a:cs typeface="Times New Roman" pitchFamily="18" charset="0"/>
              </a:rPr>
              <a:t>санатына</a:t>
            </a:r>
            <a:r>
              <a:rPr lang="en-US" altLang="ru-RU" sz="2200" dirty="0" smtClean="0">
                <a:latin typeface="Times New Roman" pitchFamily="18" charset="0"/>
                <a:cs typeface="Times New Roman" pitchFamily="18" charset="0"/>
              </a:rPr>
              <a:t> </a:t>
            </a:r>
            <a:r>
              <a:rPr lang="en-US" altLang="ru-RU" sz="2200" dirty="0" err="1" smtClean="0">
                <a:latin typeface="Times New Roman" pitchFamily="18" charset="0"/>
                <a:cs typeface="Times New Roman" pitchFamily="18" charset="0"/>
              </a:rPr>
              <a:t>мына</a:t>
            </a:r>
            <a:r>
              <a:rPr lang="en-US" altLang="ru-RU" sz="2200" dirty="0" smtClean="0">
                <a:latin typeface="Times New Roman" pitchFamily="18" charset="0"/>
                <a:cs typeface="Times New Roman" pitchFamily="18" charset="0"/>
              </a:rPr>
              <a:t> салықтар </a:t>
            </a:r>
            <a:r>
              <a:rPr lang="en-US" altLang="ru-RU" sz="2200" dirty="0" err="1" smtClean="0">
                <a:latin typeface="Times New Roman" pitchFamily="18" charset="0"/>
                <a:cs typeface="Times New Roman" pitchFamily="18" charset="0"/>
              </a:rPr>
              <a:t>кіреді</a:t>
            </a:r>
            <a:r>
              <a:rPr lang="en-US" altLang="ru-RU" sz="2200" dirty="0" smtClean="0">
                <a:latin typeface="Times New Roman" pitchFamily="18" charset="0"/>
                <a:cs typeface="Times New Roman" pitchFamily="18" charset="0"/>
              </a:rPr>
              <a:t>: табыс </a:t>
            </a:r>
            <a:r>
              <a:rPr lang="en-US" altLang="ru-RU" sz="2200" dirty="0" err="1" smtClean="0">
                <a:latin typeface="Times New Roman" pitchFamily="18" charset="0"/>
                <a:cs typeface="Times New Roman" pitchFamily="18" charset="0"/>
              </a:rPr>
              <a:t>салығы</a:t>
            </a:r>
            <a:r>
              <a:rPr lang="en-US" altLang="ru-RU" sz="2200" dirty="0" smtClean="0">
                <a:latin typeface="Times New Roman" pitchFamily="18" charset="0"/>
                <a:cs typeface="Times New Roman" pitchFamily="18" charset="0"/>
              </a:rPr>
              <a:t>, </a:t>
            </a:r>
            <a:r>
              <a:rPr lang="en-US" altLang="ru-RU" sz="2200" dirty="0" err="1" smtClean="0">
                <a:latin typeface="Times New Roman" pitchFamily="18" charset="0"/>
                <a:cs typeface="Times New Roman" pitchFamily="18" charset="0"/>
              </a:rPr>
              <a:t>пайдаға</a:t>
            </a:r>
            <a:r>
              <a:rPr lang="en-US" altLang="ru-RU" sz="2200" dirty="0" smtClean="0">
                <a:latin typeface="Times New Roman" pitchFamily="18" charset="0"/>
                <a:cs typeface="Times New Roman" pitchFamily="18" charset="0"/>
              </a:rPr>
              <a:t> салынатын салық. </a:t>
            </a:r>
            <a:endParaRPr lang="ru-RU" altLang="ru-RU" sz="2200" dirty="0" smtClean="0">
              <a:latin typeface="Times New Roman" pitchFamily="18" charset="0"/>
              <a:cs typeface="Times New Roman" pitchFamily="18" charset="0"/>
            </a:endParaRPr>
          </a:p>
          <a:p>
            <a:pPr indent="360363"/>
            <a:r>
              <a:rPr lang="en-US" altLang="ru-RU" sz="2200" dirty="0" err="1" smtClean="0">
                <a:latin typeface="Times New Roman" pitchFamily="18" charset="0"/>
                <a:cs typeface="Times New Roman" pitchFamily="18" charset="0"/>
              </a:rPr>
              <a:t>Тұтынуға</a:t>
            </a:r>
            <a:r>
              <a:rPr lang="en-US" altLang="ru-RU" sz="2200" dirty="0" smtClean="0">
                <a:latin typeface="Times New Roman" pitchFamily="18" charset="0"/>
                <a:cs typeface="Times New Roman" pitchFamily="18" charset="0"/>
              </a:rPr>
              <a:t> салынатын </a:t>
            </a:r>
            <a:r>
              <a:rPr lang="en-US" altLang="ru-RU" sz="2200" dirty="0" err="1" smtClean="0">
                <a:latin typeface="Times New Roman" pitchFamily="18" charset="0"/>
                <a:cs typeface="Times New Roman" pitchFamily="18" charset="0"/>
              </a:rPr>
              <a:t>салықты</a:t>
            </a:r>
            <a:r>
              <a:rPr lang="en-US" altLang="ru-RU" sz="2200" dirty="0" smtClean="0">
                <a:latin typeface="Times New Roman" pitchFamily="18" charset="0"/>
                <a:cs typeface="Times New Roman" pitchFamily="18" charset="0"/>
              </a:rPr>
              <a:t> салық төлеуші </a:t>
            </a:r>
            <a:r>
              <a:rPr lang="en-US" altLang="ru-RU" sz="2200" dirty="0" err="1" smtClean="0">
                <a:latin typeface="Times New Roman" pitchFamily="18" charset="0"/>
                <a:cs typeface="Times New Roman" pitchFamily="18" charset="0"/>
              </a:rPr>
              <a:t>тауар</a:t>
            </a:r>
            <a:r>
              <a:rPr lang="en-US" altLang="ru-RU" sz="2200" dirty="0" smtClean="0">
                <a:latin typeface="Times New Roman" pitchFamily="18" charset="0"/>
                <a:cs typeface="Times New Roman" pitchFamily="18" charset="0"/>
              </a:rPr>
              <a:t> </a:t>
            </a:r>
            <a:r>
              <a:rPr lang="en-US" altLang="ru-RU" sz="2200" dirty="0" err="1" smtClean="0">
                <a:latin typeface="Times New Roman" pitchFamily="18" charset="0"/>
                <a:cs typeface="Times New Roman" pitchFamily="18" charset="0"/>
              </a:rPr>
              <a:t>немесе</a:t>
            </a:r>
            <a:r>
              <a:rPr lang="en-US" altLang="ru-RU" sz="2200" dirty="0" smtClean="0">
                <a:latin typeface="Times New Roman" pitchFamily="18" charset="0"/>
                <a:cs typeface="Times New Roman" pitchFamily="18" charset="0"/>
              </a:rPr>
              <a:t> </a:t>
            </a:r>
            <a:r>
              <a:rPr lang="en-US" altLang="ru-RU" sz="2200" dirty="0" err="1" smtClean="0">
                <a:latin typeface="Times New Roman" pitchFamily="18" charset="0"/>
                <a:cs typeface="Times New Roman" pitchFamily="18" charset="0"/>
              </a:rPr>
              <a:t>қызмет</a:t>
            </a:r>
            <a:r>
              <a:rPr lang="en-US" altLang="ru-RU" sz="2200" dirty="0" smtClean="0">
                <a:latin typeface="Times New Roman" pitchFamily="18" charset="0"/>
                <a:cs typeface="Times New Roman" pitchFamily="18" charset="0"/>
              </a:rPr>
              <a:t> </a:t>
            </a:r>
            <a:r>
              <a:rPr lang="en-US" altLang="ru-RU" sz="2200" dirty="0" err="1" smtClean="0">
                <a:latin typeface="Times New Roman" pitchFamily="18" charset="0"/>
                <a:cs typeface="Times New Roman" pitchFamily="18" charset="0"/>
              </a:rPr>
              <a:t>құнын</a:t>
            </a:r>
            <a:r>
              <a:rPr lang="en-US" altLang="ru-RU" sz="2200" dirty="0" smtClean="0">
                <a:latin typeface="Times New Roman" pitchFamily="18" charset="0"/>
                <a:cs typeface="Times New Roman" pitchFamily="18" charset="0"/>
              </a:rPr>
              <a:t> </a:t>
            </a:r>
            <a:r>
              <a:rPr lang="en-US" altLang="ru-RU" sz="2200" dirty="0" err="1" smtClean="0">
                <a:latin typeface="Times New Roman" pitchFamily="18" charset="0"/>
                <a:cs typeface="Times New Roman" pitchFamily="18" charset="0"/>
              </a:rPr>
              <a:t>төлеген</a:t>
            </a:r>
            <a:r>
              <a:rPr lang="en-US" altLang="ru-RU" sz="2200" dirty="0" smtClean="0">
                <a:latin typeface="Times New Roman" pitchFamily="18" charset="0"/>
                <a:cs typeface="Times New Roman" pitchFamily="18" charset="0"/>
              </a:rPr>
              <a:t> кезде </a:t>
            </a:r>
            <a:r>
              <a:rPr lang="en-US" altLang="ru-RU" sz="2200" dirty="0" err="1" smtClean="0">
                <a:latin typeface="Times New Roman" pitchFamily="18" charset="0"/>
                <a:cs typeface="Times New Roman" pitchFamily="18" charset="0"/>
              </a:rPr>
              <a:t>төлейді</a:t>
            </a:r>
            <a:r>
              <a:rPr lang="en-US" altLang="ru-RU" sz="2200" dirty="0" smtClean="0">
                <a:latin typeface="Times New Roman" pitchFamily="18" charset="0"/>
                <a:cs typeface="Times New Roman" pitchFamily="18" charset="0"/>
              </a:rPr>
              <a:t>. </a:t>
            </a:r>
            <a:r>
              <a:rPr lang="en-US" altLang="ru-RU" sz="2200" dirty="0" err="1" smtClean="0">
                <a:latin typeface="Times New Roman" pitchFamily="18" charset="0"/>
                <a:cs typeface="Times New Roman" pitchFamily="18" charset="0"/>
              </a:rPr>
              <a:t>Оған</a:t>
            </a:r>
            <a:r>
              <a:rPr lang="en-US" altLang="ru-RU" sz="2200" dirty="0" smtClean="0">
                <a:latin typeface="Times New Roman" pitchFamily="18" charset="0"/>
                <a:cs typeface="Times New Roman" pitchFamily="18" charset="0"/>
              </a:rPr>
              <a:t> </a:t>
            </a:r>
            <a:r>
              <a:rPr lang="en-US" altLang="ru-RU" sz="2200" dirty="0" err="1" smtClean="0">
                <a:latin typeface="Times New Roman" pitchFamily="18" charset="0"/>
                <a:cs typeface="Times New Roman" pitchFamily="18" charset="0"/>
              </a:rPr>
              <a:t>қосылған</a:t>
            </a:r>
            <a:r>
              <a:rPr lang="en-US" altLang="ru-RU" sz="2200" dirty="0" smtClean="0">
                <a:latin typeface="Times New Roman" pitchFamily="18" charset="0"/>
                <a:cs typeface="Times New Roman" pitchFamily="18" charset="0"/>
              </a:rPr>
              <a:t> </a:t>
            </a:r>
            <a:r>
              <a:rPr lang="en-US" altLang="ru-RU" sz="2200" dirty="0" err="1" smtClean="0">
                <a:latin typeface="Times New Roman" pitchFamily="18" charset="0"/>
                <a:cs typeface="Times New Roman" pitchFamily="18" charset="0"/>
              </a:rPr>
              <a:t>құнға</a:t>
            </a:r>
            <a:r>
              <a:rPr lang="en-US" altLang="ru-RU" sz="2200" dirty="0" smtClean="0">
                <a:latin typeface="Times New Roman" pitchFamily="18" charset="0"/>
                <a:cs typeface="Times New Roman" pitchFamily="18" charset="0"/>
              </a:rPr>
              <a:t> салынатын салық пен </a:t>
            </a:r>
            <a:r>
              <a:rPr lang="en-US" altLang="ru-RU" sz="2200" dirty="0" err="1" smtClean="0">
                <a:latin typeface="Times New Roman" pitchFamily="18" charset="0"/>
                <a:cs typeface="Times New Roman" pitchFamily="18" charset="0"/>
              </a:rPr>
              <a:t>акциздер</a:t>
            </a:r>
            <a:r>
              <a:rPr lang="en-US" altLang="ru-RU" sz="2200" dirty="0" smtClean="0">
                <a:latin typeface="Times New Roman" pitchFamily="18" charset="0"/>
                <a:cs typeface="Times New Roman" pitchFamily="18" charset="0"/>
              </a:rPr>
              <a:t> </a:t>
            </a:r>
            <a:r>
              <a:rPr lang="en-US" altLang="ru-RU" sz="2200" dirty="0" err="1" smtClean="0">
                <a:latin typeface="Times New Roman" pitchFamily="18" charset="0"/>
                <a:cs typeface="Times New Roman" pitchFamily="18" charset="0"/>
              </a:rPr>
              <a:t>жатады</a:t>
            </a:r>
            <a:r>
              <a:rPr lang="en-US" altLang="ru-RU" sz="2200" dirty="0" smtClean="0">
                <a:latin typeface="Times New Roman" pitchFamily="18" charset="0"/>
                <a:cs typeface="Times New Roman" pitchFamily="18" charset="0"/>
              </a:rPr>
              <a:t>. </a:t>
            </a:r>
            <a:endParaRPr lang="ru-RU" altLang="ru-RU" sz="2200" dirty="0" smtClean="0">
              <a:latin typeface="Times New Roman" pitchFamily="18" charset="0"/>
              <a:cs typeface="Times New Roman" pitchFamily="18" charset="0"/>
            </a:endParaRPr>
          </a:p>
          <a:p>
            <a:pPr indent="360363"/>
            <a:r>
              <a:rPr lang="en-US" altLang="ru-RU" sz="2200" dirty="0" smtClean="0">
                <a:latin typeface="Times New Roman" pitchFamily="18" charset="0"/>
                <a:cs typeface="Times New Roman" pitchFamily="18" charset="0"/>
              </a:rPr>
              <a:t>Салық салу </a:t>
            </a:r>
            <a:r>
              <a:rPr lang="en-US" altLang="ru-RU" sz="2200" dirty="0" err="1" smtClean="0">
                <a:latin typeface="Times New Roman" pitchFamily="18" charset="0"/>
                <a:cs typeface="Times New Roman" pitchFamily="18" charset="0"/>
              </a:rPr>
              <a:t>объектісін</a:t>
            </a:r>
            <a:r>
              <a:rPr lang="en-US" altLang="ru-RU" sz="2200" dirty="0" smtClean="0">
                <a:latin typeface="Times New Roman" pitchFamily="18" charset="0"/>
                <a:cs typeface="Times New Roman" pitchFamily="18" charset="0"/>
              </a:rPr>
              <a:t> </a:t>
            </a:r>
            <a:r>
              <a:rPr lang="en-US" altLang="ru-RU" sz="2200" dirty="0" err="1" smtClean="0">
                <a:latin typeface="Times New Roman" pitchFamily="18" charset="0"/>
                <a:cs typeface="Times New Roman" pitchFamily="18" charset="0"/>
              </a:rPr>
              <a:t>бағалау</a:t>
            </a:r>
            <a:r>
              <a:rPr lang="en-US" altLang="ru-RU" sz="2200" dirty="0" smtClean="0">
                <a:latin typeface="Times New Roman" pitchFamily="18" charset="0"/>
                <a:cs typeface="Times New Roman" pitchFamily="18" charset="0"/>
              </a:rPr>
              <a:t> </a:t>
            </a:r>
            <a:r>
              <a:rPr lang="en-US" altLang="ru-RU" sz="2200" dirty="0" err="1" smtClean="0">
                <a:latin typeface="Times New Roman" pitchFamily="18" charset="0"/>
                <a:cs typeface="Times New Roman" pitchFamily="18" charset="0"/>
              </a:rPr>
              <a:t>дәрежесіне</a:t>
            </a:r>
            <a:r>
              <a:rPr lang="en-US" altLang="ru-RU" sz="2200" dirty="0" smtClean="0">
                <a:latin typeface="Times New Roman" pitchFamily="18" charset="0"/>
                <a:cs typeface="Times New Roman" pitchFamily="18" charset="0"/>
              </a:rPr>
              <a:t> </a:t>
            </a:r>
            <a:r>
              <a:rPr lang="en-US" altLang="ru-RU" sz="2200" dirty="0" err="1" smtClean="0">
                <a:latin typeface="Times New Roman" pitchFamily="18" charset="0"/>
                <a:cs typeface="Times New Roman" pitchFamily="18" charset="0"/>
              </a:rPr>
              <a:t>қарай</a:t>
            </a:r>
            <a:r>
              <a:rPr lang="en-US" altLang="ru-RU" sz="2200" dirty="0" smtClean="0">
                <a:latin typeface="Times New Roman" pitchFamily="18" charset="0"/>
                <a:cs typeface="Times New Roman" pitchFamily="18" charset="0"/>
              </a:rPr>
              <a:t> салықтар </a:t>
            </a:r>
            <a:r>
              <a:rPr lang="en-US" altLang="ru-RU" sz="2200" dirty="0" err="1" smtClean="0">
                <a:latin typeface="Times New Roman" pitchFamily="18" charset="0"/>
                <a:cs typeface="Times New Roman" pitchFamily="18" charset="0"/>
              </a:rPr>
              <a:t>нақтылы</a:t>
            </a:r>
            <a:r>
              <a:rPr lang="en-US" altLang="ru-RU" sz="2200" dirty="0" smtClean="0">
                <a:latin typeface="Times New Roman" pitchFamily="18" charset="0"/>
                <a:cs typeface="Times New Roman" pitchFamily="18" charset="0"/>
              </a:rPr>
              <a:t> және </a:t>
            </a:r>
            <a:r>
              <a:rPr lang="en-US" altLang="ru-RU" sz="2200" dirty="0" err="1" smtClean="0">
                <a:latin typeface="Times New Roman" pitchFamily="18" charset="0"/>
                <a:cs typeface="Times New Roman" pitchFamily="18" charset="0"/>
              </a:rPr>
              <a:t>дербес</a:t>
            </a:r>
            <a:r>
              <a:rPr lang="en-US" altLang="ru-RU" sz="2200" dirty="0" smtClean="0">
                <a:latin typeface="Times New Roman" pitchFamily="18" charset="0"/>
                <a:cs typeface="Times New Roman" pitchFamily="18" charset="0"/>
              </a:rPr>
              <a:t> </a:t>
            </a:r>
            <a:r>
              <a:rPr lang="en-US" altLang="ru-RU" sz="2200" dirty="0" err="1" smtClean="0">
                <a:latin typeface="Times New Roman" pitchFamily="18" charset="0"/>
                <a:cs typeface="Times New Roman" pitchFamily="18" charset="0"/>
              </a:rPr>
              <a:t>болып</a:t>
            </a:r>
            <a:r>
              <a:rPr lang="en-US" altLang="ru-RU" sz="2200" dirty="0" smtClean="0">
                <a:latin typeface="Times New Roman" pitchFamily="18" charset="0"/>
                <a:cs typeface="Times New Roman" pitchFamily="18" charset="0"/>
              </a:rPr>
              <a:t> </a:t>
            </a:r>
            <a:r>
              <a:rPr lang="en-US" altLang="ru-RU" sz="2200" dirty="0" err="1" smtClean="0">
                <a:latin typeface="Times New Roman" pitchFamily="18" charset="0"/>
                <a:cs typeface="Times New Roman" pitchFamily="18" charset="0"/>
              </a:rPr>
              <a:t>бөлінеді</a:t>
            </a:r>
            <a:r>
              <a:rPr lang="en-US" altLang="ru-RU" sz="2200" dirty="0" smtClean="0">
                <a:latin typeface="Times New Roman" pitchFamily="18" charset="0"/>
                <a:cs typeface="Times New Roman" pitchFamily="18" charset="0"/>
              </a:rPr>
              <a:t>. </a:t>
            </a:r>
            <a:endParaRPr lang="ru-RU" altLang="ru-RU" sz="2200" dirty="0" smtClean="0">
              <a:latin typeface="Times New Roman" pitchFamily="18" charset="0"/>
              <a:cs typeface="Times New Roman" pitchFamily="18" charset="0"/>
            </a:endParaRPr>
          </a:p>
          <a:p>
            <a:pPr indent="360363"/>
            <a:r>
              <a:rPr lang="en-US" altLang="ru-RU" sz="2200" dirty="0" err="1" smtClean="0">
                <a:latin typeface="Times New Roman" pitchFamily="18" charset="0"/>
                <a:cs typeface="Times New Roman" pitchFamily="18" charset="0"/>
              </a:rPr>
              <a:t>Нақтылы</a:t>
            </a:r>
            <a:r>
              <a:rPr lang="en-US" altLang="ru-RU" sz="2200" dirty="0" smtClean="0">
                <a:latin typeface="Times New Roman" pitchFamily="18" charset="0"/>
                <a:cs typeface="Times New Roman" pitchFamily="18" charset="0"/>
              </a:rPr>
              <a:t> салықтар салық төлеушінің салық салынатын </a:t>
            </a:r>
            <a:r>
              <a:rPr lang="en-US" altLang="ru-RU" sz="2200" dirty="0" err="1" smtClean="0">
                <a:latin typeface="Times New Roman" pitchFamily="18" charset="0"/>
                <a:cs typeface="Times New Roman" pitchFamily="18" charset="0"/>
              </a:rPr>
              <a:t>объектісінің</a:t>
            </a:r>
            <a:r>
              <a:rPr lang="en-US" altLang="ru-RU" sz="2200" dirty="0" smtClean="0">
                <a:latin typeface="Times New Roman" pitchFamily="18" charset="0"/>
                <a:cs typeface="Times New Roman" pitchFamily="18" charset="0"/>
              </a:rPr>
              <a:t> </a:t>
            </a:r>
            <a:r>
              <a:rPr lang="en-US" altLang="ru-RU" sz="2200" dirty="0" err="1" smtClean="0">
                <a:latin typeface="Times New Roman" pitchFamily="18" charset="0"/>
                <a:cs typeface="Times New Roman" pitchFamily="18" charset="0"/>
              </a:rPr>
              <a:t>сыртқы</a:t>
            </a:r>
            <a:r>
              <a:rPr lang="en-US" altLang="ru-RU" sz="2200" dirty="0" smtClean="0">
                <a:latin typeface="Times New Roman" pitchFamily="18" charset="0"/>
                <a:cs typeface="Times New Roman" pitchFamily="18" charset="0"/>
              </a:rPr>
              <a:t> </a:t>
            </a:r>
            <a:r>
              <a:rPr lang="en-US" altLang="ru-RU" sz="2200" dirty="0" err="1" smtClean="0">
                <a:latin typeface="Times New Roman" pitchFamily="18" charset="0"/>
                <a:cs typeface="Times New Roman" pitchFamily="18" charset="0"/>
              </a:rPr>
              <a:t>белгісіне</a:t>
            </a:r>
            <a:r>
              <a:rPr lang="en-US" altLang="ru-RU" sz="2200" dirty="0" smtClean="0">
                <a:latin typeface="Times New Roman" pitchFamily="18" charset="0"/>
                <a:cs typeface="Times New Roman" pitchFamily="18" charset="0"/>
              </a:rPr>
              <a:t> </a:t>
            </a:r>
            <a:r>
              <a:rPr lang="en-US" altLang="ru-RU" sz="2200" dirty="0" err="1" smtClean="0">
                <a:latin typeface="Times New Roman" pitchFamily="18" charset="0"/>
                <a:cs typeface="Times New Roman" pitchFamily="18" charset="0"/>
              </a:rPr>
              <a:t>қарай</a:t>
            </a:r>
            <a:r>
              <a:rPr lang="en-US" altLang="ru-RU" sz="2200" dirty="0" smtClean="0">
                <a:latin typeface="Times New Roman" pitchFamily="18" charset="0"/>
                <a:cs typeface="Times New Roman" pitchFamily="18" charset="0"/>
              </a:rPr>
              <a:t> </a:t>
            </a:r>
            <a:r>
              <a:rPr lang="en-US" altLang="ru-RU" sz="2200" dirty="0" err="1" smtClean="0">
                <a:latin typeface="Times New Roman" pitchFamily="18" charset="0"/>
                <a:cs typeface="Times New Roman" pitchFamily="18" charset="0"/>
              </a:rPr>
              <a:t>салынады</a:t>
            </a:r>
            <a:r>
              <a:rPr lang="en-US" altLang="ru-RU" sz="2200" dirty="0" smtClean="0">
                <a:latin typeface="Times New Roman" pitchFamily="18" charset="0"/>
                <a:cs typeface="Times New Roman" pitchFamily="18" charset="0"/>
              </a:rPr>
              <a:t>. </a:t>
            </a:r>
            <a:r>
              <a:rPr lang="en-US" altLang="ru-RU" sz="2200" dirty="0" err="1" smtClean="0">
                <a:latin typeface="Times New Roman" pitchFamily="18" charset="0"/>
                <a:cs typeface="Times New Roman" pitchFamily="18" charset="0"/>
              </a:rPr>
              <a:t>Оған</a:t>
            </a:r>
            <a:r>
              <a:rPr lang="en-US" altLang="ru-RU" sz="2200" dirty="0" smtClean="0">
                <a:latin typeface="Times New Roman" pitchFamily="18" charset="0"/>
                <a:cs typeface="Times New Roman" pitchFamily="18" charset="0"/>
              </a:rPr>
              <a:t> </a:t>
            </a:r>
            <a:r>
              <a:rPr lang="en-US" altLang="ru-RU" sz="2200" dirty="0" err="1" smtClean="0">
                <a:latin typeface="Times New Roman" pitchFamily="18" charset="0"/>
                <a:cs typeface="Times New Roman" pitchFamily="18" charset="0"/>
              </a:rPr>
              <a:t>жер</a:t>
            </a:r>
            <a:r>
              <a:rPr lang="en-US" altLang="ru-RU" sz="2200" dirty="0" smtClean="0">
                <a:latin typeface="Times New Roman" pitchFamily="18" charset="0"/>
                <a:cs typeface="Times New Roman" pitchFamily="18" charset="0"/>
              </a:rPr>
              <a:t> </a:t>
            </a:r>
            <a:r>
              <a:rPr lang="en-US" altLang="ru-RU" sz="2200" dirty="0" err="1" smtClean="0">
                <a:latin typeface="Times New Roman" pitchFamily="18" charset="0"/>
                <a:cs typeface="Times New Roman" pitchFamily="18" charset="0"/>
              </a:rPr>
              <a:t>салығы</a:t>
            </a:r>
            <a:r>
              <a:rPr lang="en-US" altLang="ru-RU" sz="2200" dirty="0" smtClean="0">
                <a:latin typeface="Times New Roman" pitchFamily="18" charset="0"/>
                <a:cs typeface="Times New Roman" pitchFamily="18" charset="0"/>
              </a:rPr>
              <a:t>, </a:t>
            </a:r>
            <a:r>
              <a:rPr lang="en-US" altLang="ru-RU" sz="2200" dirty="0" err="1" smtClean="0">
                <a:latin typeface="Times New Roman" pitchFamily="18" charset="0"/>
                <a:cs typeface="Times New Roman" pitchFamily="18" charset="0"/>
              </a:rPr>
              <a:t>мүлік</a:t>
            </a:r>
            <a:r>
              <a:rPr lang="en-US" altLang="ru-RU" sz="2200" dirty="0" smtClean="0">
                <a:latin typeface="Times New Roman" pitchFamily="18" charset="0"/>
                <a:cs typeface="Times New Roman" pitchFamily="18" charset="0"/>
              </a:rPr>
              <a:t> </a:t>
            </a:r>
            <a:r>
              <a:rPr lang="en-US" altLang="ru-RU" sz="2200" dirty="0" err="1" smtClean="0">
                <a:latin typeface="Times New Roman" pitchFamily="18" charset="0"/>
                <a:cs typeface="Times New Roman" pitchFamily="18" charset="0"/>
              </a:rPr>
              <a:t>салығы</a:t>
            </a:r>
            <a:r>
              <a:rPr lang="en-US" altLang="ru-RU" sz="2200" dirty="0" smtClean="0">
                <a:latin typeface="Times New Roman" pitchFamily="18" charset="0"/>
                <a:cs typeface="Times New Roman" pitchFamily="18" charset="0"/>
              </a:rPr>
              <a:t> </a:t>
            </a:r>
            <a:r>
              <a:rPr lang="en-US" altLang="ru-RU" sz="2200" dirty="0" err="1" smtClean="0">
                <a:latin typeface="Times New Roman" pitchFamily="18" charset="0"/>
                <a:cs typeface="Times New Roman" pitchFamily="18" charset="0"/>
              </a:rPr>
              <a:t>жатады</a:t>
            </a:r>
            <a:r>
              <a:rPr lang="en-US" altLang="ru-RU" sz="2200" dirty="0" smtClean="0">
                <a:latin typeface="Times New Roman" pitchFamily="18" charset="0"/>
                <a:cs typeface="Times New Roman" pitchFamily="18" charset="0"/>
              </a:rPr>
              <a:t>. </a:t>
            </a:r>
            <a:endParaRPr lang="ru-RU" altLang="ru-RU" sz="2200" dirty="0" smtClean="0">
              <a:latin typeface="Times New Roman" pitchFamily="18" charset="0"/>
              <a:cs typeface="Times New Roman" pitchFamily="18" charset="0"/>
            </a:endParaRPr>
          </a:p>
          <a:p>
            <a:pPr indent="360363"/>
            <a:r>
              <a:rPr lang="en-US" altLang="ru-RU" sz="2200" dirty="0" err="1" smtClean="0">
                <a:latin typeface="Times New Roman" pitchFamily="18" charset="0"/>
                <a:cs typeface="Times New Roman" pitchFamily="18" charset="0"/>
              </a:rPr>
              <a:t>Дербес</a:t>
            </a:r>
            <a:r>
              <a:rPr lang="en-US" altLang="ru-RU" sz="2200" dirty="0" smtClean="0">
                <a:latin typeface="Times New Roman" pitchFamily="18" charset="0"/>
                <a:cs typeface="Times New Roman" pitchFamily="18" charset="0"/>
              </a:rPr>
              <a:t> салықтар салық төлеушінің салық салынатын </a:t>
            </a:r>
            <a:r>
              <a:rPr lang="en-US" altLang="ru-RU" sz="2200" dirty="0" err="1" smtClean="0">
                <a:latin typeface="Times New Roman" pitchFamily="18" charset="0"/>
                <a:cs typeface="Times New Roman" pitchFamily="18" charset="0"/>
              </a:rPr>
              <a:t>объектісінен</a:t>
            </a:r>
            <a:r>
              <a:rPr lang="en-US" altLang="ru-RU" sz="2200" dirty="0" smtClean="0">
                <a:latin typeface="Times New Roman" pitchFamily="18" charset="0"/>
                <a:cs typeface="Times New Roman" pitchFamily="18" charset="0"/>
              </a:rPr>
              <a:t> </a:t>
            </a:r>
            <a:r>
              <a:rPr lang="en-US" altLang="ru-RU" sz="2200" dirty="0" err="1" smtClean="0">
                <a:latin typeface="Times New Roman" pitchFamily="18" charset="0"/>
                <a:cs typeface="Times New Roman" pitchFamily="18" charset="0"/>
              </a:rPr>
              <a:t>алатын</a:t>
            </a:r>
            <a:r>
              <a:rPr lang="en-US" altLang="ru-RU" sz="2200" dirty="0" smtClean="0">
                <a:latin typeface="Times New Roman" pitchFamily="18" charset="0"/>
                <a:cs typeface="Times New Roman" pitchFamily="18" charset="0"/>
              </a:rPr>
              <a:t> табыс </a:t>
            </a:r>
            <a:r>
              <a:rPr lang="en-US" altLang="ru-RU" sz="2200" dirty="0" err="1" smtClean="0">
                <a:latin typeface="Times New Roman" pitchFamily="18" charset="0"/>
                <a:cs typeface="Times New Roman" pitchFamily="18" charset="0"/>
              </a:rPr>
              <a:t>мөлшеріне</a:t>
            </a:r>
            <a:r>
              <a:rPr lang="en-US" altLang="ru-RU" sz="2200" dirty="0" smtClean="0">
                <a:latin typeface="Times New Roman" pitchFamily="18" charset="0"/>
                <a:cs typeface="Times New Roman" pitchFamily="18" charset="0"/>
              </a:rPr>
              <a:t> </a:t>
            </a:r>
            <a:r>
              <a:rPr lang="en-US" altLang="ru-RU" sz="2200" dirty="0" err="1" smtClean="0">
                <a:latin typeface="Times New Roman" pitchFamily="18" charset="0"/>
                <a:cs typeface="Times New Roman" pitchFamily="18" charset="0"/>
              </a:rPr>
              <a:t>байланысты</a:t>
            </a:r>
            <a:r>
              <a:rPr lang="en-US" altLang="ru-RU" sz="2200" dirty="0" smtClean="0">
                <a:latin typeface="Times New Roman" pitchFamily="18" charset="0"/>
                <a:cs typeface="Times New Roman" pitchFamily="18" charset="0"/>
              </a:rPr>
              <a:t> </a:t>
            </a:r>
            <a:r>
              <a:rPr lang="en-US" altLang="ru-RU" sz="2200" dirty="0" err="1" smtClean="0">
                <a:latin typeface="Times New Roman" pitchFamily="18" charset="0"/>
                <a:cs typeface="Times New Roman" pitchFamily="18" charset="0"/>
              </a:rPr>
              <a:t>салынады</a:t>
            </a:r>
            <a:r>
              <a:rPr lang="en-US" altLang="ru-RU" sz="2200" dirty="0" smtClean="0">
                <a:latin typeface="Times New Roman" pitchFamily="18" charset="0"/>
                <a:cs typeface="Times New Roman" pitchFamily="18" charset="0"/>
              </a:rPr>
              <a:t>. </a:t>
            </a:r>
            <a:r>
              <a:rPr lang="en-US" altLang="ru-RU" sz="2200" dirty="0" err="1" smtClean="0">
                <a:latin typeface="Times New Roman" pitchFamily="18" charset="0"/>
                <a:cs typeface="Times New Roman" pitchFamily="18" charset="0"/>
              </a:rPr>
              <a:t>Оған</a:t>
            </a:r>
            <a:r>
              <a:rPr lang="en-US" altLang="ru-RU" sz="2200" dirty="0" smtClean="0">
                <a:latin typeface="Times New Roman" pitchFamily="18" charset="0"/>
                <a:cs typeface="Times New Roman" pitchFamily="18" charset="0"/>
              </a:rPr>
              <a:t> </a:t>
            </a:r>
            <a:r>
              <a:rPr lang="en-US" altLang="ru-RU" sz="2200" dirty="0" err="1" smtClean="0">
                <a:latin typeface="Times New Roman" pitchFamily="18" charset="0"/>
                <a:cs typeface="Times New Roman" pitchFamily="18" charset="0"/>
              </a:rPr>
              <a:t>корпорациялық</a:t>
            </a:r>
            <a:r>
              <a:rPr lang="en-US" altLang="ru-RU" sz="2200" dirty="0" smtClean="0">
                <a:latin typeface="Times New Roman" pitchFamily="18" charset="0"/>
                <a:cs typeface="Times New Roman" pitchFamily="18" charset="0"/>
              </a:rPr>
              <a:t> табыс </a:t>
            </a:r>
            <a:r>
              <a:rPr lang="en-US" altLang="ru-RU" sz="2200" dirty="0" err="1" smtClean="0">
                <a:latin typeface="Times New Roman" pitchFamily="18" charset="0"/>
                <a:cs typeface="Times New Roman" pitchFamily="18" charset="0"/>
              </a:rPr>
              <a:t>салығы</a:t>
            </a:r>
            <a:r>
              <a:rPr lang="en-US" altLang="ru-RU" sz="2200" dirty="0" smtClean="0">
                <a:latin typeface="Times New Roman" pitchFamily="18" charset="0"/>
                <a:cs typeface="Times New Roman" pitchFamily="18" charset="0"/>
              </a:rPr>
              <a:t>, жеке табыс </a:t>
            </a:r>
            <a:r>
              <a:rPr lang="en-US" altLang="ru-RU" sz="2200" dirty="0" err="1" smtClean="0">
                <a:latin typeface="Times New Roman" pitchFamily="18" charset="0"/>
                <a:cs typeface="Times New Roman" pitchFamily="18" charset="0"/>
              </a:rPr>
              <a:t>салығы</a:t>
            </a:r>
            <a:endParaRPr lang="ru-RU" sz="2200" dirty="0">
              <a:effectLst/>
            </a:endParaRPr>
          </a:p>
        </p:txBody>
      </p:sp>
    </p:spTree>
    <p:extLst>
      <p:ext uri="{BB962C8B-B14F-4D97-AF65-F5344CB8AC3E}">
        <p14:creationId xmlns:p14="http://schemas.microsoft.com/office/powerpoint/2010/main" val="11794729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293224" y="1828665"/>
            <a:ext cx="9450976" cy="2862322"/>
          </a:xfrm>
          <a:prstGeom prst="rect">
            <a:avLst/>
          </a:prstGeom>
          <a:noFill/>
        </p:spPr>
        <p:txBody>
          <a:bodyPr wrap="square" rtlCol="0">
            <a:spAutoFit/>
          </a:bodyPr>
          <a:lstStyle/>
          <a:p>
            <a:pPr marL="0" lvl="1"/>
            <a:r>
              <a:rPr lang="ru-RU" altLang="ru-RU" sz="3600" dirty="0" smtClean="0">
                <a:latin typeface="Times New Roman" pitchFamily="18" charset="0"/>
                <a:cs typeface="Times New Roman" pitchFamily="18" charset="0"/>
              </a:rPr>
              <a:t>1.</a:t>
            </a:r>
            <a:r>
              <a:rPr lang="kk-KZ" altLang="ru-RU" sz="3600" dirty="0" smtClean="0">
                <a:latin typeface="Times New Roman" pitchFamily="18" charset="0"/>
                <a:cs typeface="Times New Roman" pitchFamily="18" charset="0"/>
              </a:rPr>
              <a:t> </a:t>
            </a:r>
            <a:r>
              <a:rPr lang="en-US" altLang="ru-RU" sz="3600" b="1" dirty="0" err="1" smtClean="0">
                <a:latin typeface="Times New Roman" pitchFamily="18" charset="0"/>
                <a:cs typeface="Times New Roman" pitchFamily="18" charset="0"/>
              </a:rPr>
              <a:t>Салықтарды</a:t>
            </a:r>
            <a:r>
              <a:rPr lang="kk-KZ" altLang="ru-RU" sz="3600" b="1" dirty="0" smtClean="0">
                <a:latin typeface="Times New Roman" pitchFamily="18" charset="0"/>
                <a:cs typeface="Times New Roman" pitchFamily="18" charset="0"/>
              </a:rPr>
              <a:t>ң </a:t>
            </a:r>
            <a:r>
              <a:rPr lang="en-US" altLang="ru-RU" sz="3600" b="1" dirty="0" smtClean="0">
                <a:latin typeface="Times New Roman" pitchFamily="18" charset="0"/>
                <a:cs typeface="Times New Roman" pitchFamily="18" charset="0"/>
              </a:rPr>
              <a:t>экономикалық  мәні  мен  </a:t>
            </a:r>
            <a:r>
              <a:rPr lang="en-US" altLang="ru-RU" sz="3600" b="1" dirty="0" err="1" smtClean="0">
                <a:latin typeface="Times New Roman" pitchFamily="18" charset="0"/>
                <a:cs typeface="Times New Roman" pitchFamily="18" charset="0"/>
              </a:rPr>
              <a:t>мазмұны</a:t>
            </a:r>
            <a:endParaRPr lang="ru-RU" altLang="ru-RU" sz="3600" dirty="0" smtClean="0">
              <a:latin typeface="Times New Roman" pitchFamily="18" charset="0"/>
              <a:cs typeface="Times New Roman" pitchFamily="18" charset="0"/>
            </a:endParaRPr>
          </a:p>
          <a:p>
            <a:endParaRPr lang="ru-RU" altLang="ru-RU" sz="3600" dirty="0" smtClean="0">
              <a:latin typeface="Times New Roman" pitchFamily="18" charset="0"/>
              <a:cs typeface="Times New Roman" pitchFamily="18" charset="0"/>
            </a:endParaRPr>
          </a:p>
          <a:p>
            <a:pPr marL="0" lvl="1"/>
            <a:r>
              <a:rPr lang="ru-RU" altLang="ru-RU" sz="3600" b="1" dirty="0" smtClean="0">
                <a:latin typeface="Times New Roman" pitchFamily="18" charset="0"/>
                <a:cs typeface="Times New Roman" pitchFamily="18" charset="0"/>
              </a:rPr>
              <a:t>2. </a:t>
            </a:r>
            <a:r>
              <a:rPr lang="kk-KZ" altLang="ru-RU" sz="3600" b="1" dirty="0" smtClean="0">
                <a:latin typeface="Times New Roman" pitchFamily="18" charset="0"/>
                <a:cs typeface="Times New Roman" pitchFamily="18" charset="0"/>
              </a:rPr>
              <a:t>Салық механизмі және салық салу қағидалары</a:t>
            </a:r>
            <a:endParaRPr lang="ru-RU" altLang="ru-RU" sz="3600" b="1" dirty="0">
              <a:latin typeface="Times New Roman" pitchFamily="18" charset="0"/>
              <a:cs typeface="Times New Roman" pitchFamily="18" charset="0"/>
            </a:endParaRPr>
          </a:p>
        </p:txBody>
      </p:sp>
    </p:spTree>
    <p:extLst>
      <p:ext uri="{BB962C8B-B14F-4D97-AF65-F5344CB8AC3E}">
        <p14:creationId xmlns:p14="http://schemas.microsoft.com/office/powerpoint/2010/main" val="10055302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83771" y="971550"/>
            <a:ext cx="10189029" cy="5262979"/>
          </a:xfrm>
          <a:prstGeom prst="rect">
            <a:avLst/>
          </a:prstGeom>
          <a:noFill/>
        </p:spPr>
        <p:txBody>
          <a:bodyPr wrap="square" rtlCol="0">
            <a:spAutoFit/>
          </a:bodyPr>
          <a:lstStyle/>
          <a:p>
            <a:pPr indent="360363" algn="just"/>
            <a:r>
              <a:rPr lang="en-US" altLang="ru-RU" sz="2400" b="1" dirty="0" smtClean="0">
                <a:latin typeface="Times New Roman" pitchFamily="18" charset="0"/>
                <a:cs typeface="Times New Roman" pitchFamily="18" charset="0"/>
              </a:rPr>
              <a:t>Салықтар</a:t>
            </a:r>
            <a:r>
              <a:rPr lang="en-US" altLang="ru-RU" sz="2400" dirty="0" smtClean="0">
                <a:latin typeface="Times New Roman" pitchFamily="18" charset="0"/>
                <a:cs typeface="Times New Roman" pitchFamily="18" charset="0"/>
              </a:rPr>
              <a:t> дегеніміз  мемлекеттік бюджетке заңды және жеке тұлғалардан белгілі бір мөлшерде және мерзімде </a:t>
            </a:r>
            <a:r>
              <a:rPr lang="en-US" altLang="ru-RU" sz="2400" dirty="0" err="1" smtClean="0">
                <a:latin typeface="Times New Roman" pitchFamily="18" charset="0"/>
                <a:cs typeface="Times New Roman" pitchFamily="18" charset="0"/>
              </a:rPr>
              <a:t>түсетін</a:t>
            </a:r>
            <a:r>
              <a:rPr lang="en-US" altLang="ru-RU" sz="2400" dirty="0" smtClean="0">
                <a:latin typeface="Times New Roman" pitchFamily="18" charset="0"/>
                <a:cs typeface="Times New Roman" pitchFamily="18" charset="0"/>
              </a:rPr>
              <a:t> </a:t>
            </a:r>
            <a:r>
              <a:rPr lang="en-US" altLang="ru-RU" sz="2400" dirty="0" err="1" smtClean="0">
                <a:latin typeface="Times New Roman" pitchFamily="18" charset="0"/>
                <a:cs typeface="Times New Roman" pitchFamily="18" charset="0"/>
              </a:rPr>
              <a:t>міндетті</a:t>
            </a:r>
            <a:r>
              <a:rPr lang="en-US" altLang="ru-RU" sz="2400" dirty="0" smtClean="0">
                <a:latin typeface="Times New Roman" pitchFamily="18" charset="0"/>
                <a:cs typeface="Times New Roman" pitchFamily="18" charset="0"/>
              </a:rPr>
              <a:t> </a:t>
            </a:r>
            <a:r>
              <a:rPr lang="en-US" altLang="ru-RU" sz="2400" dirty="0" err="1" smtClean="0">
                <a:latin typeface="Times New Roman" pitchFamily="18" charset="0"/>
                <a:cs typeface="Times New Roman" pitchFamily="18" charset="0"/>
              </a:rPr>
              <a:t>төлемдер</a:t>
            </a:r>
            <a:r>
              <a:rPr lang="en-US" altLang="ru-RU" sz="2400" dirty="0" smtClean="0">
                <a:latin typeface="Times New Roman" pitchFamily="18" charset="0"/>
                <a:cs typeface="Times New Roman" pitchFamily="18" charset="0"/>
              </a:rPr>
              <a:t> </a:t>
            </a:r>
            <a:r>
              <a:rPr lang="en-US" altLang="ru-RU" sz="2400" dirty="0" err="1" smtClean="0">
                <a:latin typeface="Times New Roman" pitchFamily="18" charset="0"/>
                <a:cs typeface="Times New Roman" pitchFamily="18" charset="0"/>
              </a:rPr>
              <a:t>болып</a:t>
            </a:r>
            <a:r>
              <a:rPr lang="en-US" altLang="ru-RU" sz="2400" dirty="0" smtClean="0">
                <a:latin typeface="Times New Roman" pitchFamily="18" charset="0"/>
                <a:cs typeface="Times New Roman" pitchFamily="18" charset="0"/>
              </a:rPr>
              <a:t> </a:t>
            </a:r>
            <a:r>
              <a:rPr lang="en-US" altLang="ru-RU" sz="2400" dirty="0" err="1" smtClean="0">
                <a:latin typeface="Times New Roman" pitchFamily="18" charset="0"/>
                <a:cs typeface="Times New Roman" pitchFamily="18" charset="0"/>
              </a:rPr>
              <a:t>табылады</a:t>
            </a:r>
            <a:r>
              <a:rPr lang="en-US" altLang="ru-RU" sz="2400" dirty="0" smtClean="0">
                <a:latin typeface="Times New Roman" pitchFamily="18" charset="0"/>
                <a:cs typeface="Times New Roman" pitchFamily="18" charset="0"/>
              </a:rPr>
              <a:t>. </a:t>
            </a:r>
            <a:endParaRPr lang="ru-RU" altLang="ru-RU" sz="2400" dirty="0" smtClean="0">
              <a:latin typeface="Times New Roman" pitchFamily="18" charset="0"/>
              <a:cs typeface="Times New Roman" pitchFamily="18" charset="0"/>
            </a:endParaRPr>
          </a:p>
          <a:p>
            <a:pPr indent="360363" algn="just"/>
            <a:r>
              <a:rPr lang="en-US" altLang="ru-RU" sz="2400" b="1" dirty="0" smtClean="0">
                <a:latin typeface="Times New Roman" pitchFamily="18" charset="0"/>
                <a:cs typeface="Times New Roman" pitchFamily="18" charset="0"/>
              </a:rPr>
              <a:t>Салықтардың экономикалық мәні мынада: </a:t>
            </a:r>
            <a:endParaRPr lang="ru-RU" altLang="ru-RU" sz="2400" b="1" dirty="0" smtClean="0">
              <a:latin typeface="Times New Roman" pitchFamily="18" charset="0"/>
              <a:cs typeface="Times New Roman" pitchFamily="18" charset="0"/>
            </a:endParaRPr>
          </a:p>
          <a:p>
            <a:pPr indent="360363" algn="just"/>
            <a:r>
              <a:rPr lang="ru-RU" altLang="ru-RU" sz="2400" dirty="0" smtClean="0">
                <a:latin typeface="Times New Roman" pitchFamily="18" charset="0"/>
                <a:cs typeface="Times New Roman" pitchFamily="18" charset="0"/>
              </a:rPr>
              <a:t>- </a:t>
            </a:r>
            <a:r>
              <a:rPr lang="en-US" altLang="ru-RU" sz="2400" b="1" dirty="0" smtClean="0">
                <a:latin typeface="Times New Roman" pitchFamily="18" charset="0"/>
                <a:cs typeface="Times New Roman" pitchFamily="18" charset="0"/>
              </a:rPr>
              <a:t>біріншіден, </a:t>
            </a:r>
            <a:r>
              <a:rPr lang="en-US" altLang="ru-RU" sz="2400" dirty="0" smtClean="0">
                <a:latin typeface="Times New Roman" pitchFamily="18" charset="0"/>
                <a:cs typeface="Times New Roman" pitchFamily="18" charset="0"/>
              </a:rPr>
              <a:t>салықтар,  шаруашылық жүргізуші субъектілер мен халық табысының қалыптасуындағы қаржылық қатынастардың бір бөлігін көрсетеді; </a:t>
            </a:r>
            <a:endParaRPr lang="ru-RU" altLang="ru-RU" sz="2400" dirty="0" smtClean="0">
              <a:latin typeface="Times New Roman" pitchFamily="18" charset="0"/>
              <a:cs typeface="Times New Roman" pitchFamily="18" charset="0"/>
            </a:endParaRPr>
          </a:p>
          <a:p>
            <a:pPr indent="360363" algn="just"/>
            <a:r>
              <a:rPr lang="ru-RU" altLang="ru-RU" sz="2400" dirty="0" smtClean="0">
                <a:latin typeface="Times New Roman" pitchFamily="18" charset="0"/>
                <a:cs typeface="Times New Roman" pitchFamily="18" charset="0"/>
              </a:rPr>
              <a:t>- </a:t>
            </a:r>
            <a:r>
              <a:rPr lang="en-US" altLang="ru-RU" sz="2400" b="1" dirty="0" smtClean="0">
                <a:latin typeface="Times New Roman" pitchFamily="18" charset="0"/>
                <a:cs typeface="Times New Roman" pitchFamily="18" charset="0"/>
              </a:rPr>
              <a:t>екіншіден, </a:t>
            </a:r>
            <a:r>
              <a:rPr lang="en-US" altLang="ru-RU" sz="2400" dirty="0" smtClean="0">
                <a:latin typeface="Times New Roman" pitchFamily="18" charset="0"/>
                <a:cs typeface="Times New Roman" pitchFamily="18" charset="0"/>
              </a:rPr>
              <a:t>шаруашылық жүргізуші субъектілер мен халық табысының белгілі бір мөлшерін мемлекет үлесіне жинақтап, жиынтықтаудың қаржылық қатынастарын көрсетеді. </a:t>
            </a:r>
            <a:endParaRPr lang="ru-RU" altLang="ru-RU" sz="2400" dirty="0" smtClean="0">
              <a:latin typeface="Times New Roman" pitchFamily="18" charset="0"/>
              <a:cs typeface="Times New Roman" pitchFamily="18" charset="0"/>
            </a:endParaRPr>
          </a:p>
          <a:p>
            <a:pPr indent="360363" algn="just"/>
            <a:r>
              <a:rPr lang="kk-KZ" altLang="ru-RU" sz="2400" dirty="0" smtClean="0">
                <a:latin typeface="Times New Roman" pitchFamily="18" charset="0"/>
                <a:cs typeface="Times New Roman" pitchFamily="18" charset="0"/>
              </a:rPr>
              <a:t>Салық салудың </a:t>
            </a:r>
            <a:r>
              <a:rPr lang="kk-KZ" altLang="ru-RU" sz="2400" b="1" dirty="0" smtClean="0">
                <a:latin typeface="Times New Roman" pitchFamily="18" charset="0"/>
                <a:cs typeface="Times New Roman" pitchFamily="18" charset="0"/>
              </a:rPr>
              <a:t>әдістері</a:t>
            </a:r>
            <a:r>
              <a:rPr lang="kk-KZ" altLang="ru-RU" sz="2400" dirty="0" smtClean="0">
                <a:latin typeface="Times New Roman" pitchFamily="18" charset="0"/>
                <a:cs typeface="Times New Roman" pitchFamily="18" charset="0"/>
              </a:rPr>
              <a:t> мен</a:t>
            </a:r>
            <a:r>
              <a:rPr lang="kk-KZ" altLang="ru-RU" sz="2400" b="1" dirty="0" smtClean="0">
                <a:latin typeface="Times New Roman" pitchFamily="18" charset="0"/>
                <a:cs typeface="Times New Roman" pitchFamily="18" charset="0"/>
              </a:rPr>
              <a:t> тәсілдерін </a:t>
            </a:r>
            <a:r>
              <a:rPr lang="kk-KZ" altLang="ru-RU" sz="2400" dirty="0" smtClean="0">
                <a:latin typeface="Times New Roman" pitchFamily="18" charset="0"/>
                <a:cs typeface="Times New Roman" pitchFamily="18" charset="0"/>
              </a:rPr>
              <a:t>үш үлкен кезеңге бөлуге болады. </a:t>
            </a:r>
          </a:p>
          <a:p>
            <a:pPr indent="360363" algn="just"/>
            <a:r>
              <a:rPr lang="kk-KZ" altLang="ru-RU" sz="2400" dirty="0" smtClean="0">
                <a:latin typeface="Times New Roman" pitchFamily="18" charset="0"/>
                <a:cs typeface="Times New Roman" pitchFamily="18" charset="0"/>
              </a:rPr>
              <a:t>Бірінші кезеңде көне дүниеден орта ғасырға дейін мемлекеттің қаржылық аппараты болмаған. Ол тек жалпы қаражатты ғана анықтады.</a:t>
            </a:r>
            <a:endParaRPr lang="ru-RU" altLang="ru-RU" sz="2400" dirty="0" smtClean="0">
              <a:latin typeface="Times New Roman" pitchFamily="18" charset="0"/>
              <a:cs typeface="Times New Roman" pitchFamily="18" charset="0"/>
            </a:endParaRPr>
          </a:p>
          <a:p>
            <a:pPr indent="215900" algn="just">
              <a:tabLst>
                <a:tab pos="4231005" algn="l"/>
              </a:tabLst>
            </a:pPr>
            <a:endParaRPr lang="ru-RU" sz="2400" dirty="0">
              <a:effectLst/>
            </a:endParaRPr>
          </a:p>
        </p:txBody>
      </p:sp>
    </p:spTree>
    <p:extLst>
      <p:ext uri="{BB962C8B-B14F-4D97-AF65-F5344CB8AC3E}">
        <p14:creationId xmlns:p14="http://schemas.microsoft.com/office/powerpoint/2010/main" val="24238092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43000" y="1227908"/>
            <a:ext cx="10480431" cy="4801314"/>
          </a:xfrm>
          <a:prstGeom prst="rect">
            <a:avLst/>
          </a:prstGeom>
          <a:noFill/>
        </p:spPr>
        <p:txBody>
          <a:bodyPr wrap="square" rtlCol="0">
            <a:spAutoFit/>
          </a:bodyPr>
          <a:lstStyle/>
          <a:p>
            <a:pPr indent="360363"/>
            <a:r>
              <a:rPr lang="kk-KZ" altLang="ru-RU" sz="2200" b="1" dirty="0" smtClean="0">
                <a:latin typeface="Times New Roman" pitchFamily="18" charset="0"/>
                <a:cs typeface="Times New Roman" pitchFamily="18" charset="0"/>
              </a:rPr>
              <a:t>Екінші кезеңде  </a:t>
            </a:r>
            <a:r>
              <a:rPr lang="kk-KZ" altLang="ru-RU" sz="2200" dirty="0" smtClean="0">
                <a:latin typeface="Times New Roman" pitchFamily="18" charset="0"/>
                <a:cs typeface="Times New Roman" pitchFamily="18" charset="0"/>
              </a:rPr>
              <a:t>- (XVІ –XІX ғғ басы)  әлемде мемлекеттік мекемелер желісі қалыптаса бастады. Мемлекет қызметтің бір бөлігін өзіне алды: алымның квотасын орнатты, салықтарды жинау үрдісін  бақылауға алды.</a:t>
            </a:r>
            <a:endParaRPr lang="ru-RU" altLang="ru-RU" sz="2200" dirty="0" smtClean="0">
              <a:latin typeface="Times New Roman" pitchFamily="18" charset="0"/>
              <a:cs typeface="Times New Roman" pitchFamily="18" charset="0"/>
            </a:endParaRPr>
          </a:p>
          <a:p>
            <a:pPr indent="360363"/>
            <a:r>
              <a:rPr lang="kk-KZ" altLang="ru-RU" sz="2200" b="1" dirty="0" smtClean="0">
                <a:latin typeface="Times New Roman" pitchFamily="18" charset="0"/>
                <a:cs typeface="Times New Roman" pitchFamily="18" charset="0"/>
              </a:rPr>
              <a:t>Үшінші кезең </a:t>
            </a:r>
            <a:r>
              <a:rPr lang="kk-KZ" altLang="ru-RU" sz="2200" dirty="0" smtClean="0">
                <a:latin typeface="Times New Roman" pitchFamily="18" charset="0"/>
                <a:cs typeface="Times New Roman" pitchFamily="18" charset="0"/>
              </a:rPr>
              <a:t>– салық салу және оны бекітумен байланысты барлық қызметтерді мемлекет өз қолына алды. Аймақтық билік органдары мемлекеттің көмекшісі ролінде болды. </a:t>
            </a:r>
          </a:p>
          <a:p>
            <a:pPr indent="360363" algn="just"/>
            <a:r>
              <a:rPr lang="kk-KZ" altLang="ru-RU" sz="2200" dirty="0" smtClean="0">
                <a:latin typeface="Times New Roman" pitchFamily="18" charset="0"/>
                <a:cs typeface="Times New Roman" pitchFamily="18" charset="0"/>
              </a:rPr>
              <a:t>Салықтың экономикалық мазмұны олардың негізгі</a:t>
            </a:r>
            <a:r>
              <a:rPr lang="kk-KZ" altLang="ru-RU" sz="2200" b="1" dirty="0" smtClean="0">
                <a:latin typeface="Times New Roman" pitchFamily="18" charset="0"/>
                <a:cs typeface="Times New Roman" pitchFamily="18" charset="0"/>
              </a:rPr>
              <a:t> функцияларымен </a:t>
            </a:r>
            <a:r>
              <a:rPr lang="kk-KZ" altLang="ru-RU" sz="2200" dirty="0" smtClean="0">
                <a:latin typeface="Times New Roman" pitchFamily="18" charset="0"/>
                <a:cs typeface="Times New Roman" pitchFamily="18" charset="0"/>
              </a:rPr>
              <a:t>сипатталады. Салықтың ең негізгі функциясы болып – </a:t>
            </a:r>
            <a:r>
              <a:rPr lang="kk-KZ" altLang="ru-RU" sz="2200" b="1" dirty="0" smtClean="0">
                <a:latin typeface="Times New Roman" pitchFamily="18" charset="0"/>
                <a:cs typeface="Times New Roman" pitchFamily="18" charset="0"/>
              </a:rPr>
              <a:t>фискалдық </a:t>
            </a:r>
            <a:r>
              <a:rPr lang="kk-KZ" altLang="ru-RU" sz="2200" dirty="0" smtClean="0">
                <a:latin typeface="Times New Roman" pitchFamily="18" charset="0"/>
                <a:cs typeface="Times New Roman" pitchFamily="18" charset="0"/>
              </a:rPr>
              <a:t>саналады. </a:t>
            </a:r>
          </a:p>
          <a:p>
            <a:pPr indent="360363" algn="just"/>
            <a:r>
              <a:rPr lang="kk-KZ" altLang="ru-RU" sz="2200" dirty="0" smtClean="0">
                <a:latin typeface="Times New Roman" pitchFamily="18" charset="0"/>
                <a:cs typeface="Times New Roman" pitchFamily="18" charset="0"/>
              </a:rPr>
              <a:t>Салықтың </a:t>
            </a:r>
            <a:r>
              <a:rPr lang="kk-KZ" altLang="ru-RU" sz="2200" b="1" dirty="0" smtClean="0">
                <a:latin typeface="Times New Roman" pitchFamily="18" charset="0"/>
                <a:cs typeface="Times New Roman" pitchFamily="18" charset="0"/>
              </a:rPr>
              <a:t>реттеуші</a:t>
            </a:r>
            <a:r>
              <a:rPr lang="kk-KZ" altLang="ru-RU" sz="2200" dirty="0" smtClean="0">
                <a:latin typeface="Times New Roman" pitchFamily="18" charset="0"/>
                <a:cs typeface="Times New Roman" pitchFamily="18" charset="0"/>
              </a:rPr>
              <a:t> функциясы, олардың ұдайы өндіріс процесінің серпініне және көлеміне ықпал етуімен ерекшелінеді. </a:t>
            </a:r>
          </a:p>
          <a:p>
            <a:pPr indent="360363" algn="just"/>
            <a:r>
              <a:rPr lang="kk-KZ" altLang="ru-RU" sz="2200" dirty="0" smtClean="0">
                <a:latin typeface="Times New Roman" pitchFamily="18" charset="0"/>
                <a:cs typeface="Times New Roman" pitchFamily="18" charset="0"/>
              </a:rPr>
              <a:t>Салықтың </a:t>
            </a:r>
            <a:r>
              <a:rPr lang="kk-KZ" altLang="ru-RU" sz="2200" b="1" dirty="0" smtClean="0">
                <a:latin typeface="Times New Roman" pitchFamily="18" charset="0"/>
                <a:cs typeface="Times New Roman" pitchFamily="18" charset="0"/>
              </a:rPr>
              <a:t>ынталандырушы </a:t>
            </a:r>
            <a:r>
              <a:rPr lang="kk-KZ" altLang="ru-RU" sz="2200" dirty="0" smtClean="0">
                <a:latin typeface="Times New Roman" pitchFamily="18" charset="0"/>
                <a:cs typeface="Times New Roman" pitchFamily="18" charset="0"/>
              </a:rPr>
              <a:t>функциясы, экономиканың жеке субъектілеріне салық салудың ерекше тәртібін (жеңілдетілген және қарапайымдатылған) қолдануымен байланысты.</a:t>
            </a:r>
            <a:endParaRPr lang="ru-RU" altLang="ru-RU" sz="2200" dirty="0" smtClean="0">
              <a:latin typeface="Times New Roman" pitchFamily="18" charset="0"/>
              <a:cs typeface="Times New Roman" pitchFamily="18" charset="0"/>
            </a:endParaRPr>
          </a:p>
          <a:p>
            <a:pPr algn="just">
              <a:tabLst>
                <a:tab pos="4231005" algn="l"/>
              </a:tabLst>
            </a:pPr>
            <a:endParaRPr lang="ru-RU" sz="2000" dirty="0">
              <a:effectLst/>
            </a:endParaRPr>
          </a:p>
        </p:txBody>
      </p:sp>
    </p:spTree>
    <p:extLst>
      <p:ext uri="{BB962C8B-B14F-4D97-AF65-F5344CB8AC3E}">
        <p14:creationId xmlns:p14="http://schemas.microsoft.com/office/powerpoint/2010/main" val="27513501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66651" y="668214"/>
            <a:ext cx="10621611" cy="5016758"/>
          </a:xfrm>
          <a:prstGeom prst="rect">
            <a:avLst/>
          </a:prstGeom>
          <a:noFill/>
        </p:spPr>
        <p:txBody>
          <a:bodyPr wrap="square" rtlCol="0">
            <a:spAutoFit/>
          </a:bodyPr>
          <a:lstStyle/>
          <a:p>
            <a:pPr indent="360363" algn="just">
              <a:defRPr/>
            </a:pPr>
            <a:r>
              <a:rPr lang="kk-KZ" sz="2000" dirty="0" smtClean="0">
                <a:latin typeface="Times New Roman" pitchFamily="18" charset="0"/>
                <a:cs typeface="Times New Roman" pitchFamily="18" charset="0"/>
              </a:rPr>
              <a:t>Салық, сондай-ақ экономиканың жағдайын тексеретін бақылау функциясын да атқарады. Бюджетке салықтардың түспеуі (уақытында келіп түспеген ақшалай төлемдер мен олардың жиналмаған сомасының есеп айырысу көлеміне қарсылығы) өндірісті ұйымдастыру мен басқаруға, тауар айналымының қалыптасуына, ақша-несие жүйесіне, әсіресе әлеуметтік саясатты жүргізуіге күрделі кедергісін тигізеді. </a:t>
            </a:r>
          </a:p>
          <a:p>
            <a:pPr indent="360363" algn="just">
              <a:defRPr/>
            </a:pPr>
            <a:r>
              <a:rPr lang="kk-KZ" sz="2000" dirty="0" smtClean="0">
                <a:latin typeface="Times New Roman" pitchFamily="18" charset="0"/>
                <a:cs typeface="Times New Roman" pitchFamily="18" charset="0"/>
              </a:rPr>
              <a:t>Нарықтық экономиканың қалыптасу кезеңінде салық салу саясатының негізгі бағыты  – салық жүйесін құру және оның тиімді қызмет етуіне мүмкіншілік беретін салық механизмін іске асыру. </a:t>
            </a:r>
          </a:p>
          <a:p>
            <a:pPr indent="360363" algn="just">
              <a:defRPr/>
            </a:pPr>
            <a:r>
              <a:rPr lang="kk-KZ" sz="2000" b="1" dirty="0" smtClean="0">
                <a:latin typeface="Times New Roman" pitchFamily="18" charset="0"/>
                <a:cs typeface="Times New Roman" pitchFamily="18" charset="0"/>
              </a:rPr>
              <a:t>Салықтық механизм </a:t>
            </a:r>
            <a:r>
              <a:rPr lang="kk-KZ" sz="2000" dirty="0" smtClean="0">
                <a:latin typeface="Times New Roman" pitchFamily="18" charset="0"/>
                <a:cs typeface="Times New Roman" pitchFamily="18" charset="0"/>
              </a:rPr>
              <a:t>– бұл салықтық құқық қатынастары (салықтық жоспарлау) субъектілерінің жоспарлы, нақты орындалған, болжамдық салық міндеттерін бағалауын, белгіленуін, ынталандырушы сипаты ретінде мемлекет бюджетінің орындау барысында ағымдағы араласудың ғылыми – негізделген шаралардың қабылдануын (салықтық реттеу) және салық заңының (салықтық бақылау) нормаларының бұзылуы кезінде әсер ету шараларының санкцияларын анықтайтын, мемлекеттің заң актілерінің барлық арсеналдарының айрықша құқықтық нормаларымен регламенттелетін өзара әрекет ететін үш қаржылық – бюджеттік саланың кешені. </a:t>
            </a:r>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val="18258858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01337" y="562708"/>
            <a:ext cx="10933109" cy="5324535"/>
          </a:xfrm>
          <a:prstGeom prst="rect">
            <a:avLst/>
          </a:prstGeom>
          <a:noFill/>
        </p:spPr>
        <p:txBody>
          <a:bodyPr wrap="square" rtlCol="0">
            <a:spAutoFit/>
          </a:bodyPr>
          <a:lstStyle/>
          <a:p>
            <a:pPr indent="360363">
              <a:defRPr/>
            </a:pPr>
            <a:r>
              <a:rPr lang="kk-KZ" sz="2000" b="1" dirty="0" smtClean="0">
                <a:latin typeface="Times New Roman" pitchFamily="18" charset="0"/>
                <a:cs typeface="Times New Roman" pitchFamily="18" charset="0"/>
              </a:rPr>
              <a:t>Салық  механизмі де белгілі бір салық элементтерінен тұрады.</a:t>
            </a:r>
          </a:p>
          <a:p>
            <a:pPr indent="360363">
              <a:defRPr/>
            </a:pPr>
            <a:endParaRPr lang="ru-RU" sz="2000" b="1" dirty="0" smtClean="0">
              <a:latin typeface="Times New Roman" pitchFamily="18" charset="0"/>
              <a:cs typeface="Times New Roman" pitchFamily="18" charset="0"/>
            </a:endParaRPr>
          </a:p>
          <a:p>
            <a:pPr indent="360363">
              <a:defRPr/>
            </a:pPr>
            <a:r>
              <a:rPr lang="en-US" sz="2000" b="1" dirty="0" smtClean="0">
                <a:latin typeface="Times New Roman" pitchFamily="18" charset="0"/>
                <a:cs typeface="Times New Roman" pitchFamily="18" charset="0"/>
              </a:rPr>
              <a:t>Салық салу элементтері мыналар: </a:t>
            </a:r>
            <a:endParaRPr lang="ru-RU" sz="2000" b="1" dirty="0" smtClean="0">
              <a:latin typeface="Times New Roman" pitchFamily="18" charset="0"/>
              <a:cs typeface="Times New Roman" pitchFamily="18" charset="0"/>
            </a:endParaRPr>
          </a:p>
          <a:p>
            <a:pPr indent="360363">
              <a:defRPr/>
            </a:pPr>
            <a:r>
              <a:rPr lang="ru-RU"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субъект; </a:t>
            </a:r>
            <a:endParaRPr lang="ru-RU" sz="2000" dirty="0" smtClean="0">
              <a:latin typeface="Times New Roman" pitchFamily="18" charset="0"/>
              <a:cs typeface="Times New Roman" pitchFamily="18" charset="0"/>
            </a:endParaRPr>
          </a:p>
          <a:p>
            <a:pPr indent="360363">
              <a:defRPr/>
            </a:pPr>
            <a:r>
              <a:rPr lang="ru-RU"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объект; </a:t>
            </a:r>
            <a:endParaRPr lang="ru-RU" sz="2000" dirty="0" smtClean="0">
              <a:latin typeface="Times New Roman" pitchFamily="18" charset="0"/>
              <a:cs typeface="Times New Roman" pitchFamily="18" charset="0"/>
            </a:endParaRPr>
          </a:p>
          <a:p>
            <a:pPr indent="360363">
              <a:defRPr/>
            </a:pPr>
            <a:r>
              <a:rPr lang="ru-RU"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салық көзі; </a:t>
            </a:r>
            <a:endParaRPr lang="ru-RU" sz="2000" dirty="0" smtClean="0">
              <a:latin typeface="Times New Roman" pitchFamily="18" charset="0"/>
              <a:cs typeface="Times New Roman" pitchFamily="18" charset="0"/>
            </a:endParaRPr>
          </a:p>
          <a:p>
            <a:pPr indent="360363">
              <a:defRPr/>
            </a:pPr>
            <a:r>
              <a:rPr lang="ru-RU"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салық ставкасы; </a:t>
            </a:r>
            <a:endParaRPr lang="ru-RU" sz="2000" dirty="0" smtClean="0">
              <a:latin typeface="Times New Roman" pitchFamily="18" charset="0"/>
              <a:cs typeface="Times New Roman" pitchFamily="18" charset="0"/>
            </a:endParaRPr>
          </a:p>
          <a:p>
            <a:pPr indent="360363">
              <a:defRPr/>
            </a:pPr>
            <a:r>
              <a:rPr lang="ru-RU"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салық өлшем бірлігі; </a:t>
            </a:r>
            <a:endParaRPr lang="ru-RU" sz="2000" dirty="0" smtClean="0">
              <a:latin typeface="Times New Roman" pitchFamily="18" charset="0"/>
              <a:cs typeface="Times New Roman" pitchFamily="18" charset="0"/>
            </a:endParaRPr>
          </a:p>
          <a:p>
            <a:pPr indent="360363">
              <a:defRPr/>
            </a:pPr>
            <a:r>
              <a:rPr lang="ru-RU"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салық оклады; </a:t>
            </a:r>
            <a:endParaRPr lang="ru-RU" sz="2000" dirty="0" smtClean="0">
              <a:latin typeface="Times New Roman" pitchFamily="18" charset="0"/>
              <a:cs typeface="Times New Roman" pitchFamily="18" charset="0"/>
            </a:endParaRPr>
          </a:p>
          <a:p>
            <a:pPr indent="360363">
              <a:defRPr/>
            </a:pPr>
            <a:r>
              <a:rPr lang="ru-RU"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салық жеңілдіктері; </a:t>
            </a:r>
            <a:endParaRPr lang="ru-RU" sz="2000" dirty="0" smtClean="0">
              <a:latin typeface="Times New Roman" pitchFamily="18" charset="0"/>
              <a:cs typeface="Times New Roman" pitchFamily="18" charset="0"/>
            </a:endParaRPr>
          </a:p>
          <a:p>
            <a:pPr indent="360363">
              <a:defRPr/>
            </a:pPr>
            <a:r>
              <a:rPr lang="ru-RU"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салық төлеу мерзімі мен тәртібі; </a:t>
            </a:r>
            <a:endParaRPr lang="ru-RU" sz="2000" dirty="0" smtClean="0">
              <a:latin typeface="Times New Roman" pitchFamily="18" charset="0"/>
              <a:cs typeface="Times New Roman" pitchFamily="18" charset="0"/>
            </a:endParaRPr>
          </a:p>
          <a:p>
            <a:pPr indent="360363">
              <a:defRPr/>
            </a:pPr>
            <a:r>
              <a:rPr lang="ru-RU"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салық төлеушінің және салық қызметі органдарының құқықтары мен міндеттері; </a:t>
            </a:r>
            <a:endParaRPr lang="ru-RU" sz="2000" dirty="0" smtClean="0">
              <a:latin typeface="Times New Roman" pitchFamily="18" charset="0"/>
              <a:cs typeface="Times New Roman" pitchFamily="18" charset="0"/>
            </a:endParaRPr>
          </a:p>
          <a:p>
            <a:pPr indent="360363">
              <a:defRPr/>
            </a:pPr>
            <a:r>
              <a:rPr lang="ru-RU"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салық төлеуін бақылау; </a:t>
            </a:r>
            <a:endParaRPr lang="ru-RU" sz="2000" dirty="0" smtClean="0">
              <a:latin typeface="Times New Roman" pitchFamily="18" charset="0"/>
              <a:cs typeface="Times New Roman" pitchFamily="18" charset="0"/>
            </a:endParaRPr>
          </a:p>
          <a:p>
            <a:pPr indent="360363">
              <a:defRPr/>
            </a:pPr>
            <a:r>
              <a:rPr lang="ru-RU"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салықтық жазалау шаралары. </a:t>
            </a:r>
            <a:endParaRPr lang="ru-RU" sz="2000" dirty="0" smtClean="0">
              <a:latin typeface="Times New Roman" pitchFamily="18" charset="0"/>
              <a:cs typeface="Times New Roman" pitchFamily="18" charset="0"/>
            </a:endParaRPr>
          </a:p>
          <a:p>
            <a:pPr indent="360363">
              <a:defRPr/>
            </a:pPr>
            <a:r>
              <a:rPr lang="ru-RU" sz="2000" b="1" dirty="0" smtClean="0">
                <a:latin typeface="Times New Roman" pitchFamily="18" charset="0"/>
                <a:cs typeface="Times New Roman" pitchFamily="18" charset="0"/>
              </a:rPr>
              <a:t>Осы элементтерге жеке-жеке тоқталатын болсақ: </a:t>
            </a:r>
          </a:p>
          <a:p>
            <a:pPr indent="360363">
              <a:defRPr/>
            </a:pPr>
            <a:r>
              <a:rPr lang="ru-RU" sz="2000" b="1" dirty="0" smtClean="0">
                <a:latin typeface="Times New Roman" pitchFamily="18" charset="0"/>
                <a:cs typeface="Times New Roman" pitchFamily="18" charset="0"/>
              </a:rPr>
              <a:t>Салық төлеуші </a:t>
            </a:r>
            <a:r>
              <a:rPr lang="ru-RU" sz="2000" dirty="0" smtClean="0">
                <a:latin typeface="Times New Roman" pitchFamily="18" charset="0"/>
                <a:cs typeface="Times New Roman" pitchFamily="18" charset="0"/>
              </a:rPr>
              <a:t>(субъект) салықты және бюджетке төленетін басқа да   міндетті төлемдерді төлеу жөніндегі заңды міндеті бар тұлға. </a:t>
            </a:r>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val="4773210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83771" y="720969"/>
            <a:ext cx="10136275" cy="5262979"/>
          </a:xfrm>
          <a:prstGeom prst="rect">
            <a:avLst/>
          </a:prstGeom>
          <a:noFill/>
        </p:spPr>
        <p:txBody>
          <a:bodyPr wrap="square" rtlCol="0">
            <a:spAutoFit/>
          </a:bodyPr>
          <a:lstStyle/>
          <a:p>
            <a:pPr indent="360363" algn="just"/>
            <a:endParaRPr lang="ru-RU" altLang="ru-RU" sz="2400" b="1" dirty="0" smtClean="0">
              <a:latin typeface="Times New Roman" pitchFamily="18" charset="0"/>
              <a:cs typeface="Times New Roman" pitchFamily="18" charset="0"/>
            </a:endParaRPr>
          </a:p>
          <a:p>
            <a:pPr indent="360363" algn="just"/>
            <a:r>
              <a:rPr lang="en-US" altLang="ru-RU" sz="2400" b="1" dirty="0" smtClean="0">
                <a:latin typeface="Times New Roman" pitchFamily="18" charset="0"/>
                <a:cs typeface="Times New Roman" pitchFamily="18" charset="0"/>
              </a:rPr>
              <a:t>Қазақстанда салық төлеушілер: </a:t>
            </a:r>
            <a:endParaRPr lang="ru-RU" altLang="ru-RU" sz="2400" b="1" dirty="0" smtClean="0">
              <a:latin typeface="Times New Roman" pitchFamily="18" charset="0"/>
              <a:cs typeface="Times New Roman" pitchFamily="18" charset="0"/>
            </a:endParaRPr>
          </a:p>
          <a:p>
            <a:pPr indent="360363" algn="just"/>
            <a:r>
              <a:rPr lang="ru-RU" altLang="ru-RU" sz="2400" dirty="0" smtClean="0">
                <a:latin typeface="Times New Roman" pitchFamily="18" charset="0"/>
                <a:cs typeface="Times New Roman" pitchFamily="18" charset="0"/>
              </a:rPr>
              <a:t>- резидент және резидент емес заңды тұлғалар;</a:t>
            </a:r>
          </a:p>
          <a:p>
            <a:pPr indent="360363" algn="just"/>
            <a:r>
              <a:rPr lang="ru-RU" altLang="ru-RU" sz="2400" dirty="0" smtClean="0">
                <a:latin typeface="Times New Roman" pitchFamily="18" charset="0"/>
                <a:cs typeface="Times New Roman" pitchFamily="18" charset="0"/>
              </a:rPr>
              <a:t>- Қазақстан Республикасының азаматтары, </a:t>
            </a:r>
            <a:r>
              <a:rPr lang="ru-RU" altLang="ru-RU" sz="2400" dirty="0" err="1" smtClean="0">
                <a:latin typeface="Times New Roman" pitchFamily="18" charset="0"/>
                <a:cs typeface="Times New Roman" pitchFamily="18" charset="0"/>
              </a:rPr>
              <a:t>шетел</a:t>
            </a:r>
            <a:r>
              <a:rPr lang="ru-RU" altLang="ru-RU" sz="2400" dirty="0" smtClean="0">
                <a:latin typeface="Times New Roman" pitchFamily="18" charset="0"/>
                <a:cs typeface="Times New Roman" pitchFamily="18" charset="0"/>
              </a:rPr>
              <a:t> </a:t>
            </a:r>
            <a:r>
              <a:rPr lang="ru-RU" altLang="ru-RU" sz="2400" dirty="0" err="1" smtClean="0">
                <a:latin typeface="Times New Roman" pitchFamily="18" charset="0"/>
                <a:cs typeface="Times New Roman" pitchFamily="18" charset="0"/>
              </a:rPr>
              <a:t>азаматтары</a:t>
            </a:r>
            <a:r>
              <a:rPr lang="ru-RU" altLang="ru-RU" sz="2400" dirty="0" smtClean="0">
                <a:latin typeface="Times New Roman" pitchFamily="18" charset="0"/>
                <a:cs typeface="Times New Roman" pitchFamily="18" charset="0"/>
              </a:rPr>
              <a:t> </a:t>
            </a:r>
            <a:r>
              <a:rPr lang="ru-RU" altLang="ru-RU" sz="2400" dirty="0" err="1" smtClean="0">
                <a:latin typeface="Times New Roman" pitchFamily="18" charset="0"/>
                <a:cs typeface="Times New Roman" pitchFamily="18" charset="0"/>
              </a:rPr>
              <a:t>және азаматтығы жоқ адамдар</a:t>
            </a:r>
            <a:r>
              <a:rPr lang="ru-RU" altLang="ru-RU" sz="2400" dirty="0" smtClean="0">
                <a:latin typeface="Times New Roman" pitchFamily="18" charset="0"/>
                <a:cs typeface="Times New Roman" pitchFamily="18" charset="0"/>
              </a:rPr>
              <a:t> </a:t>
            </a:r>
            <a:r>
              <a:rPr lang="ru-RU" altLang="ru-RU" sz="2400" dirty="0" err="1" smtClean="0">
                <a:latin typeface="Times New Roman" pitchFamily="18" charset="0"/>
                <a:cs typeface="Times New Roman" pitchFamily="18" charset="0"/>
              </a:rPr>
              <a:t>болып</a:t>
            </a:r>
            <a:r>
              <a:rPr lang="ru-RU" altLang="ru-RU" sz="2400" dirty="0" smtClean="0">
                <a:latin typeface="Times New Roman" pitchFamily="18" charset="0"/>
                <a:cs typeface="Times New Roman" pitchFamily="18" charset="0"/>
              </a:rPr>
              <a:t>  </a:t>
            </a:r>
            <a:r>
              <a:rPr lang="ru-RU" altLang="ru-RU" sz="2400" dirty="0" err="1" smtClean="0">
                <a:latin typeface="Times New Roman" pitchFamily="18" charset="0"/>
                <a:cs typeface="Times New Roman" pitchFamily="18" charset="0"/>
              </a:rPr>
              <a:t>жіктеледі</a:t>
            </a:r>
            <a:r>
              <a:rPr lang="ru-RU" altLang="ru-RU" sz="2400" dirty="0" smtClean="0">
                <a:latin typeface="Times New Roman" pitchFamily="18" charset="0"/>
                <a:cs typeface="Times New Roman" pitchFamily="18" charset="0"/>
              </a:rPr>
              <a:t>. </a:t>
            </a:r>
          </a:p>
          <a:p>
            <a:pPr indent="360363" algn="just"/>
            <a:r>
              <a:rPr lang="ru-RU" altLang="ru-RU" sz="2400" b="1" dirty="0" err="1" smtClean="0">
                <a:latin typeface="Times New Roman" pitchFamily="18" charset="0"/>
                <a:cs typeface="Times New Roman" pitchFamily="18" charset="0"/>
              </a:rPr>
              <a:t>Салық объектісі</a:t>
            </a:r>
            <a:r>
              <a:rPr lang="ru-RU" altLang="ru-RU" sz="2400" b="1" dirty="0" smtClean="0">
                <a:latin typeface="Times New Roman" pitchFamily="18" charset="0"/>
                <a:cs typeface="Times New Roman" pitchFamily="18" charset="0"/>
              </a:rPr>
              <a:t> </a:t>
            </a:r>
            <a:r>
              <a:rPr lang="ru-RU" altLang="ru-RU" sz="2400" dirty="0" smtClean="0">
                <a:latin typeface="Times New Roman" pitchFamily="18" charset="0"/>
                <a:cs typeface="Times New Roman" pitchFamily="18" charset="0"/>
              </a:rPr>
              <a:t>– </a:t>
            </a:r>
            <a:r>
              <a:rPr lang="ru-RU" altLang="ru-RU" sz="2400" dirty="0" err="1" smtClean="0">
                <a:latin typeface="Times New Roman" pitchFamily="18" charset="0"/>
                <a:cs typeface="Times New Roman" pitchFamily="18" charset="0"/>
              </a:rPr>
              <a:t>заң жүзінде негізделген</a:t>
            </a:r>
            <a:r>
              <a:rPr lang="ru-RU" altLang="ru-RU" sz="2400" dirty="0" smtClean="0">
                <a:latin typeface="Times New Roman" pitchFamily="18" charset="0"/>
                <a:cs typeface="Times New Roman" pitchFamily="18" charset="0"/>
              </a:rPr>
              <a:t> </a:t>
            </a:r>
            <a:r>
              <a:rPr lang="ru-RU" altLang="ru-RU" sz="2400" dirty="0" err="1" smtClean="0">
                <a:latin typeface="Times New Roman" pitchFamily="18" charset="0"/>
                <a:cs typeface="Times New Roman" pitchFamily="18" charset="0"/>
              </a:rPr>
              <a:t>салық салуға негіз</a:t>
            </a:r>
            <a:r>
              <a:rPr lang="ru-RU" altLang="ru-RU" sz="2400" dirty="0" smtClean="0">
                <a:latin typeface="Times New Roman" pitchFamily="18" charset="0"/>
                <a:cs typeface="Times New Roman" pitchFamily="18" charset="0"/>
              </a:rPr>
              <a:t> </a:t>
            </a:r>
            <a:r>
              <a:rPr lang="ru-RU" altLang="ru-RU" sz="2400" dirty="0" err="1" smtClean="0">
                <a:latin typeface="Times New Roman" pitchFamily="18" charset="0"/>
                <a:cs typeface="Times New Roman" pitchFamily="18" charset="0"/>
              </a:rPr>
              <a:t>болатын</a:t>
            </a:r>
            <a:r>
              <a:rPr lang="ru-RU" altLang="ru-RU" sz="2400" dirty="0" smtClean="0">
                <a:latin typeface="Times New Roman" pitchFamily="18" charset="0"/>
                <a:cs typeface="Times New Roman" pitchFamily="18" charset="0"/>
              </a:rPr>
              <a:t> </a:t>
            </a:r>
            <a:r>
              <a:rPr lang="ru-RU" altLang="ru-RU" sz="2400" dirty="0" err="1" smtClean="0">
                <a:latin typeface="Times New Roman" pitchFamily="18" charset="0"/>
                <a:cs typeface="Times New Roman" pitchFamily="18" charset="0"/>
              </a:rPr>
              <a:t>табыс</a:t>
            </a:r>
            <a:r>
              <a:rPr lang="ru-RU" altLang="ru-RU" sz="2400" dirty="0" smtClean="0">
                <a:latin typeface="Times New Roman" pitchFamily="18" charset="0"/>
                <a:cs typeface="Times New Roman" pitchFamily="18" charset="0"/>
              </a:rPr>
              <a:t>, </a:t>
            </a:r>
            <a:r>
              <a:rPr lang="ru-RU" altLang="ru-RU" sz="2400" dirty="0" err="1" smtClean="0">
                <a:latin typeface="Times New Roman" pitchFamily="18" charset="0"/>
                <a:cs typeface="Times New Roman" pitchFamily="18" charset="0"/>
              </a:rPr>
              <a:t>мүлік, қызмет көрсету, ақшалай операциялар</a:t>
            </a:r>
            <a:r>
              <a:rPr lang="ru-RU" altLang="ru-RU" sz="2400" dirty="0" smtClean="0">
                <a:latin typeface="Times New Roman" pitchFamily="18" charset="0"/>
                <a:cs typeface="Times New Roman" pitchFamily="18" charset="0"/>
              </a:rPr>
              <a:t> </a:t>
            </a:r>
            <a:r>
              <a:rPr lang="ru-RU" altLang="ru-RU" sz="2400" dirty="0" err="1" smtClean="0">
                <a:latin typeface="Times New Roman" pitchFamily="18" charset="0"/>
                <a:cs typeface="Times New Roman" pitchFamily="18" charset="0"/>
              </a:rPr>
              <a:t>және </a:t>
            </a:r>
            <a:r>
              <a:rPr lang="ru-RU" altLang="ru-RU" sz="2400" dirty="0" smtClean="0">
                <a:latin typeface="Times New Roman" pitchFamily="18" charset="0"/>
                <a:cs typeface="Times New Roman" pitchFamily="18" charset="0"/>
              </a:rPr>
              <a:t>т.б. </a:t>
            </a:r>
            <a:r>
              <a:rPr lang="ru-RU" altLang="ru-RU" sz="2400" dirty="0" err="1" smtClean="0">
                <a:latin typeface="Times New Roman" pitchFamily="18" charset="0"/>
                <a:cs typeface="Times New Roman" pitchFamily="18" charset="0"/>
              </a:rPr>
              <a:t>көптеген тауарлық-материалдық игіліктер</a:t>
            </a:r>
            <a:r>
              <a:rPr lang="ru-RU" altLang="ru-RU" sz="2400" dirty="0" smtClean="0">
                <a:latin typeface="Times New Roman" pitchFamily="18" charset="0"/>
                <a:cs typeface="Times New Roman" pitchFamily="18" charset="0"/>
              </a:rPr>
              <a:t>. </a:t>
            </a:r>
          </a:p>
          <a:p>
            <a:pPr indent="360363" algn="just"/>
            <a:r>
              <a:rPr lang="ru-RU" altLang="ru-RU" sz="2400" b="1" dirty="0" err="1" smtClean="0">
                <a:latin typeface="Times New Roman" pitchFamily="18" charset="0"/>
                <a:cs typeface="Times New Roman" pitchFamily="18" charset="0"/>
              </a:rPr>
              <a:t>Салық көзі </a:t>
            </a:r>
            <a:r>
              <a:rPr lang="ru-RU" altLang="ru-RU" sz="2400" dirty="0" smtClean="0">
                <a:latin typeface="Times New Roman" pitchFamily="18" charset="0"/>
                <a:cs typeface="Times New Roman" pitchFamily="18" charset="0"/>
              </a:rPr>
              <a:t>– </a:t>
            </a:r>
            <a:r>
              <a:rPr lang="ru-RU" altLang="ru-RU" sz="2400" dirty="0" err="1" smtClean="0">
                <a:latin typeface="Times New Roman" pitchFamily="18" charset="0"/>
                <a:cs typeface="Times New Roman" pitchFamily="18" charset="0"/>
              </a:rPr>
              <a:t>салық салынатын</a:t>
            </a:r>
            <a:r>
              <a:rPr lang="ru-RU" altLang="ru-RU" sz="2400" dirty="0" smtClean="0">
                <a:latin typeface="Times New Roman" pitchFamily="18" charset="0"/>
                <a:cs typeface="Times New Roman" pitchFamily="18" charset="0"/>
              </a:rPr>
              <a:t> </a:t>
            </a:r>
            <a:r>
              <a:rPr lang="ru-RU" altLang="ru-RU" sz="2400" dirty="0" err="1" smtClean="0">
                <a:latin typeface="Times New Roman" pitchFamily="18" charset="0"/>
                <a:cs typeface="Times New Roman" pitchFamily="18" charset="0"/>
              </a:rPr>
              <a:t>табыс</a:t>
            </a:r>
            <a:r>
              <a:rPr lang="ru-RU" altLang="ru-RU" sz="2400" dirty="0" smtClean="0">
                <a:latin typeface="Times New Roman" pitchFamily="18" charset="0"/>
                <a:cs typeface="Times New Roman" pitchFamily="18" charset="0"/>
              </a:rPr>
              <a:t>. </a:t>
            </a:r>
            <a:r>
              <a:rPr lang="ru-RU" altLang="ru-RU" sz="2400" dirty="0" err="1" smtClean="0">
                <a:latin typeface="Times New Roman" pitchFamily="18" charset="0"/>
                <a:cs typeface="Times New Roman" pitchFamily="18" charset="0"/>
              </a:rPr>
              <a:t>Салық салынатын</a:t>
            </a:r>
            <a:r>
              <a:rPr lang="ru-RU" altLang="ru-RU" sz="2400" dirty="0" smtClean="0">
                <a:latin typeface="Times New Roman" pitchFamily="18" charset="0"/>
                <a:cs typeface="Times New Roman" pitchFamily="18" charset="0"/>
              </a:rPr>
              <a:t> </a:t>
            </a:r>
            <a:r>
              <a:rPr lang="ru-RU" altLang="ru-RU" sz="2400" dirty="0" err="1" smtClean="0">
                <a:latin typeface="Times New Roman" pitchFamily="18" charset="0"/>
                <a:cs typeface="Times New Roman" pitchFamily="18" charset="0"/>
              </a:rPr>
              <a:t>табыс</a:t>
            </a:r>
            <a:r>
              <a:rPr lang="ru-RU" altLang="ru-RU" sz="2400" dirty="0" smtClean="0">
                <a:latin typeface="Times New Roman" pitchFamily="18" charset="0"/>
                <a:cs typeface="Times New Roman" pitchFamily="18" charset="0"/>
              </a:rPr>
              <a:t> </a:t>
            </a:r>
            <a:r>
              <a:rPr lang="ru-RU" altLang="ru-RU" sz="2400" dirty="0" err="1" smtClean="0">
                <a:latin typeface="Times New Roman" pitchFamily="18" charset="0"/>
                <a:cs typeface="Times New Roman" pitchFamily="18" charset="0"/>
              </a:rPr>
              <a:t>жылдық жиынтық табыс</a:t>
            </a:r>
            <a:r>
              <a:rPr lang="ru-RU" altLang="ru-RU" sz="2400" dirty="0" smtClean="0">
                <a:latin typeface="Times New Roman" pitchFamily="18" charset="0"/>
                <a:cs typeface="Times New Roman" pitchFamily="18" charset="0"/>
              </a:rPr>
              <a:t> пен </a:t>
            </a:r>
            <a:r>
              <a:rPr lang="ru-RU" altLang="ru-RU" sz="2400" dirty="0" err="1" smtClean="0">
                <a:latin typeface="Times New Roman" pitchFamily="18" charset="0"/>
                <a:cs typeface="Times New Roman" pitchFamily="18" charset="0"/>
              </a:rPr>
              <a:t>шегерімдердің айырмасы</a:t>
            </a:r>
            <a:r>
              <a:rPr lang="ru-RU" altLang="ru-RU" sz="2400" dirty="0" smtClean="0">
                <a:latin typeface="Times New Roman" pitchFamily="18" charset="0"/>
                <a:cs typeface="Times New Roman" pitchFamily="18" charset="0"/>
              </a:rPr>
              <a:t> </a:t>
            </a:r>
            <a:r>
              <a:rPr lang="ru-RU" altLang="ru-RU" sz="2400" dirty="0" err="1" smtClean="0">
                <a:latin typeface="Times New Roman" pitchFamily="18" charset="0"/>
                <a:cs typeface="Times New Roman" pitchFamily="18" charset="0"/>
              </a:rPr>
              <a:t>ретінде</a:t>
            </a:r>
            <a:r>
              <a:rPr lang="ru-RU" altLang="ru-RU" sz="2400" dirty="0" smtClean="0">
                <a:latin typeface="Times New Roman" pitchFamily="18" charset="0"/>
                <a:cs typeface="Times New Roman" pitchFamily="18" charset="0"/>
              </a:rPr>
              <a:t> </a:t>
            </a:r>
            <a:r>
              <a:rPr lang="ru-RU" altLang="ru-RU" sz="2400" dirty="0" err="1" smtClean="0">
                <a:latin typeface="Times New Roman" pitchFamily="18" charset="0"/>
                <a:cs typeface="Times New Roman" pitchFamily="18" charset="0"/>
              </a:rPr>
              <a:t>анықталады</a:t>
            </a:r>
            <a:r>
              <a:rPr lang="ru-RU" altLang="ru-RU" sz="2400" dirty="0" smtClean="0">
                <a:latin typeface="Times New Roman" pitchFamily="18" charset="0"/>
                <a:cs typeface="Times New Roman" pitchFamily="18" charset="0"/>
              </a:rPr>
              <a:t>. </a:t>
            </a:r>
          </a:p>
          <a:p>
            <a:pPr indent="360363" algn="just"/>
            <a:r>
              <a:rPr lang="ru-RU" altLang="ru-RU" sz="2400" b="1" dirty="0" err="1" smtClean="0">
                <a:latin typeface="Times New Roman" pitchFamily="18" charset="0"/>
                <a:cs typeface="Times New Roman" pitchFamily="18" charset="0"/>
              </a:rPr>
              <a:t>Салық ставкасы</a:t>
            </a:r>
            <a:r>
              <a:rPr lang="ru-RU" altLang="ru-RU" sz="2400" b="1" dirty="0" smtClean="0">
                <a:latin typeface="Times New Roman" pitchFamily="18" charset="0"/>
                <a:cs typeface="Times New Roman" pitchFamily="18" charset="0"/>
              </a:rPr>
              <a:t> </a:t>
            </a:r>
            <a:r>
              <a:rPr lang="ru-RU" altLang="ru-RU" sz="2400" dirty="0" smtClean="0">
                <a:latin typeface="Times New Roman" pitchFamily="18" charset="0"/>
                <a:cs typeface="Times New Roman" pitchFamily="18" charset="0"/>
              </a:rPr>
              <a:t>– </a:t>
            </a:r>
            <a:r>
              <a:rPr lang="ru-RU" altLang="ru-RU" sz="2400" dirty="0" err="1" smtClean="0">
                <a:latin typeface="Times New Roman" pitchFamily="18" charset="0"/>
                <a:cs typeface="Times New Roman" pitchFamily="18" charset="0"/>
              </a:rPr>
              <a:t>бір</a:t>
            </a:r>
            <a:r>
              <a:rPr lang="ru-RU" altLang="ru-RU" sz="2400" dirty="0" smtClean="0">
                <a:latin typeface="Times New Roman" pitchFamily="18" charset="0"/>
                <a:cs typeface="Times New Roman" pitchFamily="18" charset="0"/>
              </a:rPr>
              <a:t> </a:t>
            </a:r>
            <a:r>
              <a:rPr lang="ru-RU" altLang="ru-RU" sz="2400" dirty="0" err="1" smtClean="0">
                <a:latin typeface="Times New Roman" pitchFamily="18" charset="0"/>
                <a:cs typeface="Times New Roman" pitchFamily="18" charset="0"/>
              </a:rPr>
              <a:t>өлшем бірлігінен</a:t>
            </a:r>
            <a:r>
              <a:rPr lang="ru-RU" altLang="ru-RU" sz="2400" dirty="0" smtClean="0">
                <a:latin typeface="Times New Roman" pitchFamily="18" charset="0"/>
                <a:cs typeface="Times New Roman" pitchFamily="18" charset="0"/>
              </a:rPr>
              <a:t> </a:t>
            </a:r>
            <a:r>
              <a:rPr lang="ru-RU" altLang="ru-RU" sz="2400" dirty="0" err="1" smtClean="0">
                <a:latin typeface="Times New Roman" pitchFamily="18" charset="0"/>
                <a:cs typeface="Times New Roman" pitchFamily="18" charset="0"/>
              </a:rPr>
              <a:t>алынатын</a:t>
            </a:r>
            <a:r>
              <a:rPr lang="ru-RU" altLang="ru-RU" sz="2400" dirty="0" smtClean="0">
                <a:latin typeface="Times New Roman" pitchFamily="18" charset="0"/>
                <a:cs typeface="Times New Roman" pitchFamily="18" charset="0"/>
              </a:rPr>
              <a:t> </a:t>
            </a:r>
            <a:r>
              <a:rPr lang="ru-RU" altLang="ru-RU" sz="2400" dirty="0" err="1" smtClean="0">
                <a:latin typeface="Times New Roman" pitchFamily="18" charset="0"/>
                <a:cs typeface="Times New Roman" pitchFamily="18" charset="0"/>
              </a:rPr>
              <a:t>салық мөлшері.</a:t>
            </a:r>
            <a:r>
              <a:rPr lang="ru-RU" altLang="ru-RU" sz="2400" dirty="0" smtClean="0">
                <a:latin typeface="Times New Roman" pitchFamily="18" charset="0"/>
                <a:cs typeface="Times New Roman" pitchFamily="18" charset="0"/>
              </a:rPr>
              <a:t> </a:t>
            </a:r>
            <a:r>
              <a:rPr lang="ru-RU" altLang="ru-RU" sz="2400" dirty="0" err="1" smtClean="0">
                <a:latin typeface="Times New Roman" pitchFamily="18" charset="0"/>
                <a:cs typeface="Times New Roman" pitchFamily="18" charset="0"/>
              </a:rPr>
              <a:t>Ставкалар</a:t>
            </a:r>
            <a:r>
              <a:rPr lang="ru-RU" altLang="ru-RU" sz="2400" dirty="0" smtClean="0">
                <a:latin typeface="Times New Roman" pitchFamily="18" charset="0"/>
                <a:cs typeface="Times New Roman" pitchFamily="18" charset="0"/>
              </a:rPr>
              <a:t> </a:t>
            </a:r>
            <a:r>
              <a:rPr lang="ru-RU" altLang="ru-RU" sz="2400" dirty="0" err="1" smtClean="0">
                <a:latin typeface="Times New Roman" pitchFamily="18" charset="0"/>
                <a:cs typeface="Times New Roman" pitchFamily="18" charset="0"/>
              </a:rPr>
              <a:t>тұрақты немесе</a:t>
            </a:r>
            <a:r>
              <a:rPr lang="ru-RU" altLang="ru-RU" sz="2400" dirty="0" smtClean="0">
                <a:latin typeface="Times New Roman" pitchFamily="18" charset="0"/>
                <a:cs typeface="Times New Roman" pitchFamily="18" charset="0"/>
              </a:rPr>
              <a:t> </a:t>
            </a:r>
            <a:r>
              <a:rPr lang="ru-RU" altLang="ru-RU" sz="2400" dirty="0" err="1" smtClean="0">
                <a:latin typeface="Times New Roman" pitchFamily="18" charset="0"/>
                <a:cs typeface="Times New Roman" pitchFamily="18" charset="0"/>
              </a:rPr>
              <a:t>пайыз</a:t>
            </a:r>
            <a:r>
              <a:rPr lang="ru-RU" altLang="ru-RU" sz="2400" dirty="0" smtClean="0">
                <a:latin typeface="Times New Roman" pitchFamily="18" charset="0"/>
                <a:cs typeface="Times New Roman" pitchFamily="18" charset="0"/>
              </a:rPr>
              <a:t> </a:t>
            </a:r>
            <a:r>
              <a:rPr lang="ru-RU" altLang="ru-RU" sz="2400" dirty="0" err="1" smtClean="0">
                <a:latin typeface="Times New Roman" pitchFamily="18" charset="0"/>
                <a:cs typeface="Times New Roman" pitchFamily="18" charset="0"/>
              </a:rPr>
              <a:t>нысанында</a:t>
            </a:r>
            <a:r>
              <a:rPr lang="ru-RU" altLang="ru-RU" sz="2400" dirty="0" smtClean="0">
                <a:latin typeface="Times New Roman" pitchFamily="18" charset="0"/>
                <a:cs typeface="Times New Roman" pitchFamily="18" charset="0"/>
              </a:rPr>
              <a:t> </a:t>
            </a:r>
            <a:r>
              <a:rPr lang="ru-RU" altLang="ru-RU" sz="2400" dirty="0" err="1" smtClean="0">
                <a:latin typeface="Times New Roman" pitchFamily="18" charset="0"/>
                <a:cs typeface="Times New Roman" pitchFamily="18" charset="0"/>
              </a:rPr>
              <a:t>белгіленеді</a:t>
            </a:r>
            <a:r>
              <a:rPr lang="ru-RU" altLang="ru-RU" sz="2400" dirty="0" smtClean="0">
                <a:latin typeface="Times New Roman" pitchFamily="18" charset="0"/>
                <a:cs typeface="Times New Roman" pitchFamily="18" charset="0"/>
              </a:rPr>
              <a:t>. </a:t>
            </a:r>
          </a:p>
          <a:p>
            <a:pPr indent="360363" algn="just"/>
            <a:r>
              <a:rPr lang="ru-RU" altLang="ru-RU" sz="2400" dirty="0" err="1" smtClean="0">
                <a:latin typeface="Times New Roman" pitchFamily="18" charset="0"/>
                <a:cs typeface="Times New Roman" pitchFamily="18" charset="0"/>
              </a:rPr>
              <a:t>Пайыздық салық ставкасы</a:t>
            </a:r>
            <a:r>
              <a:rPr lang="ru-RU" altLang="ru-RU" sz="2400" dirty="0" smtClean="0">
                <a:latin typeface="Times New Roman" pitchFamily="18" charset="0"/>
                <a:cs typeface="Times New Roman" pitchFamily="18" charset="0"/>
              </a:rPr>
              <a:t> </a:t>
            </a:r>
            <a:r>
              <a:rPr lang="ru-RU" altLang="ru-RU" sz="2400" b="1" dirty="0" err="1" smtClean="0">
                <a:latin typeface="Times New Roman" pitchFamily="18" charset="0"/>
                <a:cs typeface="Times New Roman" pitchFamily="18" charset="0"/>
              </a:rPr>
              <a:t>прогрессивтік</a:t>
            </a:r>
            <a:r>
              <a:rPr lang="ru-RU" altLang="ru-RU" sz="2400" b="1" dirty="0" smtClean="0">
                <a:latin typeface="Times New Roman" pitchFamily="18" charset="0"/>
                <a:cs typeface="Times New Roman" pitchFamily="18" charset="0"/>
              </a:rPr>
              <a:t>, </a:t>
            </a:r>
            <a:r>
              <a:rPr lang="ru-RU" altLang="ru-RU" sz="2400" b="1" dirty="0" err="1" smtClean="0">
                <a:latin typeface="Times New Roman" pitchFamily="18" charset="0"/>
                <a:cs typeface="Times New Roman" pitchFamily="18" charset="0"/>
              </a:rPr>
              <a:t>регрессивтік</a:t>
            </a:r>
            <a:r>
              <a:rPr lang="ru-RU" altLang="ru-RU" sz="2400" dirty="0" smtClean="0">
                <a:latin typeface="Times New Roman" pitchFamily="18" charset="0"/>
                <a:cs typeface="Times New Roman" pitchFamily="18" charset="0"/>
              </a:rPr>
              <a:t> </a:t>
            </a:r>
            <a:r>
              <a:rPr lang="ru-RU" altLang="ru-RU" sz="2400" dirty="0" err="1" smtClean="0">
                <a:latin typeface="Times New Roman" pitchFamily="18" charset="0"/>
                <a:cs typeface="Times New Roman" pitchFamily="18" charset="0"/>
              </a:rPr>
              <a:t>және </a:t>
            </a:r>
            <a:r>
              <a:rPr lang="ru-RU" altLang="ru-RU" sz="2400" b="1" dirty="0" err="1" smtClean="0">
                <a:latin typeface="Times New Roman" pitchFamily="18" charset="0"/>
                <a:cs typeface="Times New Roman" pitchFamily="18" charset="0"/>
              </a:rPr>
              <a:t>пропорционалдық</a:t>
            </a:r>
            <a:r>
              <a:rPr lang="ru-RU" altLang="ru-RU" sz="2400" dirty="0" err="1" smtClean="0">
                <a:latin typeface="Times New Roman" pitchFamily="18" charset="0"/>
                <a:cs typeface="Times New Roman" pitchFamily="18" charset="0"/>
              </a:rPr>
              <a:t> (тұрақты</a:t>
            </a:r>
            <a:r>
              <a:rPr lang="ru-RU" altLang="ru-RU" sz="2400" dirty="0" smtClean="0">
                <a:latin typeface="Times New Roman" pitchFamily="18" charset="0"/>
                <a:cs typeface="Times New Roman" pitchFamily="18" charset="0"/>
              </a:rPr>
              <a:t>) </a:t>
            </a:r>
            <a:r>
              <a:rPr lang="ru-RU" altLang="ru-RU" sz="2400" dirty="0" err="1" smtClean="0">
                <a:latin typeface="Times New Roman" pitchFamily="18" charset="0"/>
                <a:cs typeface="Times New Roman" pitchFamily="18" charset="0"/>
              </a:rPr>
              <a:t>болып</a:t>
            </a:r>
            <a:r>
              <a:rPr lang="ru-RU" altLang="ru-RU" sz="2400" dirty="0" smtClean="0">
                <a:latin typeface="Times New Roman" pitchFamily="18" charset="0"/>
                <a:cs typeface="Times New Roman" pitchFamily="18" charset="0"/>
              </a:rPr>
              <a:t> </a:t>
            </a:r>
            <a:r>
              <a:rPr lang="ru-RU" altLang="ru-RU" sz="2400" dirty="0" err="1" smtClean="0">
                <a:latin typeface="Times New Roman" pitchFamily="18" charset="0"/>
                <a:cs typeface="Times New Roman" pitchFamily="18" charset="0"/>
              </a:rPr>
              <a:t>бөлінеді.</a:t>
            </a:r>
            <a:r>
              <a:rPr lang="ru-RU" altLang="ru-RU" sz="2400" dirty="0" smtClean="0">
                <a:latin typeface="Times New Roman" pitchFamily="18" charset="0"/>
                <a:cs typeface="Times New Roman" pitchFamily="18" charset="0"/>
              </a:rPr>
              <a:t> </a:t>
            </a:r>
            <a:endParaRPr lang="ru-RU" alt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34961747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59598" y="369277"/>
            <a:ext cx="10287001" cy="5509200"/>
          </a:xfrm>
          <a:prstGeom prst="rect">
            <a:avLst/>
          </a:prstGeom>
          <a:noFill/>
        </p:spPr>
        <p:txBody>
          <a:bodyPr wrap="square" rtlCol="0">
            <a:spAutoFit/>
          </a:bodyPr>
          <a:lstStyle/>
          <a:p>
            <a:pPr indent="360363" algn="just"/>
            <a:r>
              <a:rPr lang="ru-RU" altLang="ru-RU" sz="2200" b="1" dirty="0" err="1" smtClean="0">
                <a:latin typeface="Times New Roman" pitchFamily="18" charset="0"/>
                <a:cs typeface="Times New Roman" pitchFamily="18" charset="0"/>
              </a:rPr>
              <a:t>Прогрессивтік</a:t>
            </a:r>
            <a:r>
              <a:rPr lang="ru-RU" altLang="ru-RU" sz="2200" dirty="0" smtClean="0">
                <a:latin typeface="Times New Roman" pitchFamily="18" charset="0"/>
                <a:cs typeface="Times New Roman" pitchFamily="18" charset="0"/>
              </a:rPr>
              <a:t> </a:t>
            </a:r>
            <a:r>
              <a:rPr lang="ru-RU" altLang="ru-RU" sz="2200" dirty="0" err="1" smtClean="0">
                <a:latin typeface="Times New Roman" pitchFamily="18" charset="0"/>
                <a:cs typeface="Times New Roman" pitchFamily="18" charset="0"/>
              </a:rPr>
              <a:t>ставкалар</a:t>
            </a:r>
            <a:r>
              <a:rPr lang="ru-RU" altLang="ru-RU" sz="2200" dirty="0" smtClean="0">
                <a:latin typeface="Times New Roman" pitchFamily="18" charset="0"/>
                <a:cs typeface="Times New Roman" pitchFamily="18" charset="0"/>
              </a:rPr>
              <a:t> </a:t>
            </a:r>
            <a:r>
              <a:rPr lang="ru-RU" altLang="ru-RU" sz="2200" dirty="0" err="1" smtClean="0">
                <a:latin typeface="Times New Roman" pitchFamily="18" charset="0"/>
                <a:cs typeface="Times New Roman" pitchFamily="18" charset="0"/>
              </a:rPr>
              <a:t>салық салынатын</a:t>
            </a:r>
            <a:r>
              <a:rPr lang="ru-RU" altLang="ru-RU" sz="2200" dirty="0" smtClean="0">
                <a:latin typeface="Times New Roman" pitchFamily="18" charset="0"/>
                <a:cs typeface="Times New Roman" pitchFamily="18" charset="0"/>
              </a:rPr>
              <a:t> </a:t>
            </a:r>
            <a:r>
              <a:rPr lang="ru-RU" altLang="ru-RU" sz="2200" dirty="0" err="1" smtClean="0">
                <a:latin typeface="Times New Roman" pitchFamily="18" charset="0"/>
                <a:cs typeface="Times New Roman" pitchFamily="18" charset="0"/>
              </a:rPr>
              <a:t>табыстың өсуіне сәйкес ұлғайып отырады</a:t>
            </a:r>
            <a:r>
              <a:rPr lang="ru-RU" altLang="ru-RU" sz="2200" dirty="0" smtClean="0">
                <a:latin typeface="Times New Roman" pitchFamily="18" charset="0"/>
                <a:cs typeface="Times New Roman" pitchFamily="18" charset="0"/>
              </a:rPr>
              <a:t>. </a:t>
            </a:r>
          </a:p>
          <a:p>
            <a:pPr indent="360363" algn="just"/>
            <a:r>
              <a:rPr lang="ru-RU" altLang="ru-RU" sz="2200" b="1" dirty="0" err="1" smtClean="0">
                <a:latin typeface="Times New Roman" pitchFamily="18" charset="0"/>
                <a:cs typeface="Times New Roman" pitchFamily="18" charset="0"/>
              </a:rPr>
              <a:t>Пропорционалды</a:t>
            </a:r>
            <a:r>
              <a:rPr lang="ru-RU" altLang="ru-RU" sz="2200" dirty="0" smtClean="0">
                <a:latin typeface="Times New Roman" pitchFamily="18" charset="0"/>
                <a:cs typeface="Times New Roman" pitchFamily="18" charset="0"/>
              </a:rPr>
              <a:t> </a:t>
            </a:r>
            <a:r>
              <a:rPr lang="ru-RU" altLang="ru-RU" sz="2200" dirty="0" err="1" smtClean="0">
                <a:latin typeface="Times New Roman" pitchFamily="18" charset="0"/>
                <a:cs typeface="Times New Roman" pitchFamily="18" charset="0"/>
              </a:rPr>
              <a:t>ставкалар</a:t>
            </a:r>
            <a:r>
              <a:rPr lang="ru-RU" altLang="ru-RU" sz="2200" dirty="0" smtClean="0">
                <a:latin typeface="Times New Roman" pitchFamily="18" charset="0"/>
                <a:cs typeface="Times New Roman" pitchFamily="18" charset="0"/>
              </a:rPr>
              <a:t> </a:t>
            </a:r>
            <a:r>
              <a:rPr lang="ru-RU" altLang="ru-RU" sz="2200" dirty="0" err="1" smtClean="0">
                <a:latin typeface="Times New Roman" pitchFamily="18" charset="0"/>
                <a:cs typeface="Times New Roman" pitchFamily="18" charset="0"/>
              </a:rPr>
              <a:t>керісінше</a:t>
            </a:r>
            <a:r>
              <a:rPr lang="ru-RU" altLang="ru-RU" sz="2200" dirty="0" smtClean="0">
                <a:latin typeface="Times New Roman" pitchFamily="18" charset="0"/>
                <a:cs typeface="Times New Roman" pitchFamily="18" charset="0"/>
              </a:rPr>
              <a:t>, </a:t>
            </a:r>
            <a:r>
              <a:rPr lang="ru-RU" altLang="ru-RU" sz="2200" dirty="0" err="1" smtClean="0">
                <a:latin typeface="Times New Roman" pitchFamily="18" charset="0"/>
                <a:cs typeface="Times New Roman" pitchFamily="18" charset="0"/>
              </a:rPr>
              <a:t>салық салынатын</a:t>
            </a:r>
            <a:r>
              <a:rPr lang="ru-RU" altLang="ru-RU" sz="2200" dirty="0" smtClean="0">
                <a:latin typeface="Times New Roman" pitchFamily="18" charset="0"/>
                <a:cs typeface="Times New Roman" pitchFamily="18" charset="0"/>
              </a:rPr>
              <a:t> </a:t>
            </a:r>
            <a:r>
              <a:rPr lang="ru-RU" altLang="ru-RU" sz="2200" dirty="0" err="1" smtClean="0">
                <a:latin typeface="Times New Roman" pitchFamily="18" charset="0"/>
                <a:cs typeface="Times New Roman" pitchFamily="18" charset="0"/>
              </a:rPr>
              <a:t>табыстың мөлшеріне байланыссыз</a:t>
            </a:r>
            <a:r>
              <a:rPr lang="ru-RU" altLang="ru-RU" sz="2200" dirty="0" smtClean="0">
                <a:latin typeface="Times New Roman" pitchFamily="18" charset="0"/>
                <a:cs typeface="Times New Roman" pitchFamily="18" charset="0"/>
              </a:rPr>
              <a:t> </a:t>
            </a:r>
            <a:r>
              <a:rPr lang="ru-RU" altLang="ru-RU" sz="2200" dirty="0" err="1" smtClean="0">
                <a:latin typeface="Times New Roman" pitchFamily="18" charset="0"/>
                <a:cs typeface="Times New Roman" pitchFamily="18" charset="0"/>
              </a:rPr>
              <a:t>тұрақты пайызбен</a:t>
            </a:r>
            <a:r>
              <a:rPr lang="ru-RU" altLang="ru-RU" sz="2200" dirty="0" smtClean="0">
                <a:latin typeface="Times New Roman" pitchFamily="18" charset="0"/>
                <a:cs typeface="Times New Roman" pitchFamily="18" charset="0"/>
              </a:rPr>
              <a:t> </a:t>
            </a:r>
            <a:r>
              <a:rPr lang="ru-RU" altLang="ru-RU" sz="2200" dirty="0" err="1" smtClean="0">
                <a:latin typeface="Times New Roman" pitchFamily="18" charset="0"/>
                <a:cs typeface="Times New Roman" pitchFamily="18" charset="0"/>
              </a:rPr>
              <a:t>тағайындалады.</a:t>
            </a:r>
            <a:endParaRPr lang="ru-RU" altLang="ru-RU" sz="2200" dirty="0" smtClean="0">
              <a:latin typeface="Times New Roman" pitchFamily="18" charset="0"/>
              <a:cs typeface="Times New Roman" pitchFamily="18" charset="0"/>
            </a:endParaRPr>
          </a:p>
          <a:p>
            <a:pPr indent="360363" algn="just"/>
            <a:r>
              <a:rPr lang="ru-RU" altLang="ru-RU" sz="2200" b="1" dirty="0" err="1" smtClean="0">
                <a:latin typeface="Times New Roman" pitchFamily="18" charset="0"/>
                <a:cs typeface="Times New Roman" pitchFamily="18" charset="0"/>
              </a:rPr>
              <a:t>Регрессивті</a:t>
            </a:r>
            <a:r>
              <a:rPr lang="ru-RU" altLang="ru-RU" sz="2200" b="1" dirty="0" smtClean="0">
                <a:latin typeface="Times New Roman" pitchFamily="18" charset="0"/>
                <a:cs typeface="Times New Roman" pitchFamily="18" charset="0"/>
              </a:rPr>
              <a:t> </a:t>
            </a:r>
            <a:r>
              <a:rPr lang="ru-RU" altLang="ru-RU" sz="2200" dirty="0" err="1" smtClean="0">
                <a:latin typeface="Times New Roman" pitchFamily="18" charset="0"/>
                <a:cs typeface="Times New Roman" pitchFamily="18" charset="0"/>
              </a:rPr>
              <a:t>салық ставкасы</a:t>
            </a:r>
            <a:r>
              <a:rPr lang="ru-RU" altLang="ru-RU" sz="2200" dirty="0" smtClean="0">
                <a:latin typeface="Times New Roman" pitchFamily="18" charset="0"/>
                <a:cs typeface="Times New Roman" pitchFamily="18" charset="0"/>
              </a:rPr>
              <a:t> – </a:t>
            </a:r>
            <a:r>
              <a:rPr lang="ru-RU" altLang="ru-RU" sz="2200" dirty="0" err="1" smtClean="0">
                <a:latin typeface="Times New Roman" pitchFamily="18" charset="0"/>
                <a:cs typeface="Times New Roman" pitchFamily="18" charset="0"/>
              </a:rPr>
              <a:t>салық салынатын</a:t>
            </a:r>
            <a:r>
              <a:rPr lang="ru-RU" altLang="ru-RU" sz="2200" dirty="0" smtClean="0">
                <a:latin typeface="Times New Roman" pitchFamily="18" charset="0"/>
                <a:cs typeface="Times New Roman" pitchFamily="18" charset="0"/>
              </a:rPr>
              <a:t> </a:t>
            </a:r>
            <a:r>
              <a:rPr lang="ru-RU" altLang="ru-RU" sz="2200" dirty="0" err="1" smtClean="0">
                <a:latin typeface="Times New Roman" pitchFamily="18" charset="0"/>
                <a:cs typeface="Times New Roman" pitchFamily="18" charset="0"/>
              </a:rPr>
              <a:t>табыс</a:t>
            </a:r>
            <a:r>
              <a:rPr lang="ru-RU" altLang="ru-RU" sz="2200" dirty="0" smtClean="0">
                <a:latin typeface="Times New Roman" pitchFamily="18" charset="0"/>
                <a:cs typeface="Times New Roman" pitchFamily="18" charset="0"/>
              </a:rPr>
              <a:t> </a:t>
            </a:r>
            <a:r>
              <a:rPr lang="ru-RU" altLang="ru-RU" sz="2200" dirty="0" err="1" smtClean="0">
                <a:latin typeface="Times New Roman" pitchFamily="18" charset="0"/>
                <a:cs typeface="Times New Roman" pitchFamily="18" charset="0"/>
              </a:rPr>
              <a:t>мөлшерінің өсуіне қарай салық ставкасының төмендеуі.</a:t>
            </a:r>
            <a:r>
              <a:rPr lang="ru-RU" altLang="ru-RU" sz="2200" dirty="0" smtClean="0">
                <a:latin typeface="Times New Roman" pitchFamily="18" charset="0"/>
                <a:cs typeface="Times New Roman" pitchFamily="18" charset="0"/>
              </a:rPr>
              <a:t> </a:t>
            </a:r>
          </a:p>
          <a:p>
            <a:pPr indent="360363" algn="just"/>
            <a:r>
              <a:rPr lang="ru-RU" altLang="ru-RU" sz="2200" b="1" dirty="0" err="1" smtClean="0">
                <a:latin typeface="Times New Roman" pitchFamily="18" charset="0"/>
                <a:cs typeface="Times New Roman" pitchFamily="18" charset="0"/>
              </a:rPr>
              <a:t>Тұрақты</a:t>
            </a:r>
            <a:r>
              <a:rPr lang="ru-RU" altLang="ru-RU" sz="2200" dirty="0" err="1" smtClean="0">
                <a:latin typeface="Times New Roman" pitchFamily="18" charset="0"/>
                <a:cs typeface="Times New Roman" pitchFamily="18" charset="0"/>
              </a:rPr>
              <a:t> салық ставкасы</a:t>
            </a:r>
            <a:r>
              <a:rPr lang="ru-RU" altLang="ru-RU" sz="2200" dirty="0" smtClean="0">
                <a:latin typeface="Times New Roman" pitchFamily="18" charset="0"/>
                <a:cs typeface="Times New Roman" pitchFamily="18" charset="0"/>
              </a:rPr>
              <a:t> </a:t>
            </a:r>
            <a:r>
              <a:rPr lang="ru-RU" altLang="ru-RU" sz="2200" dirty="0" err="1" smtClean="0">
                <a:latin typeface="Times New Roman" pitchFamily="18" charset="0"/>
                <a:cs typeface="Times New Roman" pitchFamily="18" charset="0"/>
              </a:rPr>
              <a:t>салық объектісінің көлемінен тәуелсіз бірыңғай </a:t>
            </a:r>
            <a:r>
              <a:rPr lang="ru-RU" altLang="ru-RU" sz="2200" dirty="0" smtClean="0">
                <a:latin typeface="Times New Roman" pitchFamily="18" charset="0"/>
                <a:cs typeface="Times New Roman" pitchFamily="18" charset="0"/>
              </a:rPr>
              <a:t>сома </a:t>
            </a:r>
            <a:r>
              <a:rPr lang="ru-RU" altLang="ru-RU" sz="2200" dirty="0" err="1" smtClean="0">
                <a:latin typeface="Times New Roman" pitchFamily="18" charset="0"/>
                <a:cs typeface="Times New Roman" pitchFamily="18" charset="0"/>
              </a:rPr>
              <a:t>түрінде белгіленеді</a:t>
            </a:r>
            <a:r>
              <a:rPr lang="ru-RU" altLang="ru-RU" sz="2200" dirty="0" smtClean="0">
                <a:latin typeface="Times New Roman" pitchFamily="18" charset="0"/>
                <a:cs typeface="Times New Roman" pitchFamily="18" charset="0"/>
              </a:rPr>
              <a:t>. </a:t>
            </a:r>
          </a:p>
          <a:p>
            <a:pPr indent="360363" algn="just"/>
            <a:r>
              <a:rPr lang="ru-RU" altLang="ru-RU" sz="2200" b="1" dirty="0" err="1" smtClean="0">
                <a:latin typeface="Times New Roman" pitchFamily="18" charset="0"/>
                <a:cs typeface="Times New Roman" pitchFamily="18" charset="0"/>
              </a:rPr>
              <a:t>Салық өлшем бірлігі</a:t>
            </a:r>
            <a:r>
              <a:rPr lang="ru-RU" altLang="ru-RU" sz="2200" b="1" dirty="0" smtClean="0">
                <a:latin typeface="Times New Roman" pitchFamily="18" charset="0"/>
                <a:cs typeface="Times New Roman" pitchFamily="18" charset="0"/>
              </a:rPr>
              <a:t> </a:t>
            </a:r>
            <a:r>
              <a:rPr lang="ru-RU" altLang="ru-RU" sz="2200" dirty="0" smtClean="0">
                <a:latin typeface="Times New Roman" pitchFamily="18" charset="0"/>
                <a:cs typeface="Times New Roman" pitchFamily="18" charset="0"/>
              </a:rPr>
              <a:t>– </a:t>
            </a:r>
            <a:r>
              <a:rPr lang="ru-RU" altLang="ru-RU" sz="2200" dirty="0" err="1" smtClean="0">
                <a:latin typeface="Times New Roman" pitchFamily="18" charset="0"/>
                <a:cs typeface="Times New Roman" pitchFamily="18" charset="0"/>
              </a:rPr>
              <a:t>есептеу</a:t>
            </a:r>
            <a:r>
              <a:rPr lang="ru-RU" altLang="ru-RU" sz="2200" dirty="0" smtClean="0">
                <a:latin typeface="Times New Roman" pitchFamily="18" charset="0"/>
                <a:cs typeface="Times New Roman" pitchFamily="18" charset="0"/>
              </a:rPr>
              <a:t> </a:t>
            </a:r>
            <a:r>
              <a:rPr lang="ru-RU" altLang="ru-RU" sz="2200" dirty="0" err="1" smtClean="0">
                <a:latin typeface="Times New Roman" pitchFamily="18" charset="0"/>
                <a:cs typeface="Times New Roman" pitchFamily="18" charset="0"/>
              </a:rPr>
              <a:t>үшін берілген</a:t>
            </a:r>
            <a:r>
              <a:rPr lang="ru-RU" altLang="ru-RU" sz="2200" dirty="0" smtClean="0">
                <a:latin typeface="Times New Roman" pitchFamily="18" charset="0"/>
                <a:cs typeface="Times New Roman" pitchFamily="18" charset="0"/>
              </a:rPr>
              <a:t> </a:t>
            </a:r>
            <a:r>
              <a:rPr lang="ru-RU" altLang="ru-RU" sz="2200" dirty="0" err="1" smtClean="0">
                <a:latin typeface="Times New Roman" pitchFamily="18" charset="0"/>
                <a:cs typeface="Times New Roman" pitchFamily="18" charset="0"/>
              </a:rPr>
              <a:t>салық объектісінің өлшем бірлігі</a:t>
            </a:r>
            <a:r>
              <a:rPr lang="ru-RU" altLang="ru-RU" sz="2200" dirty="0" smtClean="0">
                <a:latin typeface="Times New Roman" pitchFamily="18" charset="0"/>
                <a:cs typeface="Times New Roman" pitchFamily="18" charset="0"/>
              </a:rPr>
              <a:t>. </a:t>
            </a:r>
          </a:p>
          <a:p>
            <a:pPr indent="360363" algn="just"/>
            <a:r>
              <a:rPr lang="ru-RU" altLang="ru-RU" sz="2200" b="1" dirty="0" err="1" smtClean="0">
                <a:latin typeface="Times New Roman" pitchFamily="18" charset="0"/>
                <a:cs typeface="Times New Roman" pitchFamily="18" charset="0"/>
              </a:rPr>
              <a:t>Салық </a:t>
            </a:r>
            <a:r>
              <a:rPr lang="ru-RU" altLang="ru-RU" sz="2200" b="1" dirty="0" smtClean="0">
                <a:latin typeface="Times New Roman" pitchFamily="18" charset="0"/>
                <a:cs typeface="Times New Roman" pitchFamily="18" charset="0"/>
              </a:rPr>
              <a:t>оклады </a:t>
            </a:r>
            <a:r>
              <a:rPr lang="ru-RU" altLang="ru-RU" sz="2200" dirty="0" smtClean="0">
                <a:latin typeface="Times New Roman" pitchFamily="18" charset="0"/>
                <a:cs typeface="Times New Roman" pitchFamily="18" charset="0"/>
              </a:rPr>
              <a:t>– </a:t>
            </a:r>
            <a:r>
              <a:rPr lang="ru-RU" altLang="ru-RU" sz="2200" dirty="0" err="1" smtClean="0">
                <a:latin typeface="Times New Roman" pitchFamily="18" charset="0"/>
                <a:cs typeface="Times New Roman" pitchFamily="18" charset="0"/>
              </a:rPr>
              <a:t>салық төлеушінің белгілі</a:t>
            </a:r>
            <a:r>
              <a:rPr lang="ru-RU" altLang="ru-RU" sz="2200" dirty="0" smtClean="0">
                <a:latin typeface="Times New Roman" pitchFamily="18" charset="0"/>
                <a:cs typeface="Times New Roman" pitchFamily="18" charset="0"/>
              </a:rPr>
              <a:t> </a:t>
            </a:r>
            <a:r>
              <a:rPr lang="ru-RU" altLang="ru-RU" sz="2200" dirty="0" err="1" smtClean="0">
                <a:latin typeface="Times New Roman" pitchFamily="18" charset="0"/>
                <a:cs typeface="Times New Roman" pitchFamily="18" charset="0"/>
              </a:rPr>
              <a:t>бір</a:t>
            </a:r>
            <a:r>
              <a:rPr lang="ru-RU" altLang="ru-RU" sz="2200" dirty="0" smtClean="0">
                <a:latin typeface="Times New Roman" pitchFamily="18" charset="0"/>
                <a:cs typeface="Times New Roman" pitchFamily="18" charset="0"/>
              </a:rPr>
              <a:t> </a:t>
            </a:r>
            <a:r>
              <a:rPr lang="ru-RU" altLang="ru-RU" sz="2200" dirty="0" err="1" smtClean="0">
                <a:latin typeface="Times New Roman" pitchFamily="18" charset="0"/>
                <a:cs typeface="Times New Roman" pitchFamily="18" charset="0"/>
              </a:rPr>
              <a:t>объектісінен</a:t>
            </a:r>
            <a:r>
              <a:rPr lang="ru-RU" altLang="ru-RU" sz="2200" dirty="0" smtClean="0">
                <a:latin typeface="Times New Roman" pitchFamily="18" charset="0"/>
                <a:cs typeface="Times New Roman" pitchFamily="18" charset="0"/>
              </a:rPr>
              <a:t> </a:t>
            </a:r>
            <a:r>
              <a:rPr lang="ru-RU" altLang="ru-RU" sz="2200" dirty="0" err="1" smtClean="0">
                <a:latin typeface="Times New Roman" pitchFamily="18" charset="0"/>
                <a:cs typeface="Times New Roman" pitchFamily="18" charset="0"/>
              </a:rPr>
              <a:t>төлейтін салық сомасы</a:t>
            </a:r>
            <a:r>
              <a:rPr lang="ru-RU" altLang="ru-RU" sz="2200" dirty="0" smtClean="0">
                <a:latin typeface="Times New Roman" pitchFamily="18" charset="0"/>
                <a:cs typeface="Times New Roman" pitchFamily="18" charset="0"/>
              </a:rPr>
              <a:t>. </a:t>
            </a:r>
          </a:p>
          <a:p>
            <a:pPr indent="360363" algn="just"/>
            <a:r>
              <a:rPr lang="ru-RU" altLang="ru-RU" sz="2200" b="1" dirty="0" err="1" smtClean="0">
                <a:latin typeface="Times New Roman" pitchFamily="18" charset="0"/>
                <a:cs typeface="Times New Roman" pitchFamily="18" charset="0"/>
              </a:rPr>
              <a:t>Салық жеңілдіктері </a:t>
            </a:r>
            <a:r>
              <a:rPr lang="ru-RU" altLang="ru-RU" sz="2200" dirty="0" smtClean="0">
                <a:latin typeface="Times New Roman" pitchFamily="18" charset="0"/>
                <a:cs typeface="Times New Roman" pitchFamily="18" charset="0"/>
              </a:rPr>
              <a:t>– </a:t>
            </a:r>
            <a:r>
              <a:rPr lang="ru-RU" altLang="ru-RU" sz="2200" dirty="0" err="1" smtClean="0">
                <a:latin typeface="Times New Roman" pitchFamily="18" charset="0"/>
                <a:cs typeface="Times New Roman" pitchFamily="18" charset="0"/>
              </a:rPr>
              <a:t>заңға сәйкес салық төлеушіні біртіндеп</a:t>
            </a:r>
            <a:r>
              <a:rPr lang="ru-RU" altLang="ru-RU" sz="2200" dirty="0" smtClean="0">
                <a:latin typeface="Times New Roman" pitchFamily="18" charset="0"/>
                <a:cs typeface="Times New Roman" pitchFamily="18" charset="0"/>
              </a:rPr>
              <a:t> </a:t>
            </a:r>
            <a:r>
              <a:rPr lang="ru-RU" altLang="ru-RU" sz="2200" dirty="0" err="1" smtClean="0">
                <a:latin typeface="Times New Roman" pitchFamily="18" charset="0"/>
                <a:cs typeface="Times New Roman" pitchFamily="18" charset="0"/>
              </a:rPr>
              <a:t>немесе</a:t>
            </a:r>
            <a:r>
              <a:rPr lang="ru-RU" altLang="ru-RU" sz="2200" dirty="0" smtClean="0">
                <a:latin typeface="Times New Roman" pitchFamily="18" charset="0"/>
                <a:cs typeface="Times New Roman" pitchFamily="18" charset="0"/>
              </a:rPr>
              <a:t> </a:t>
            </a:r>
            <a:r>
              <a:rPr lang="ru-RU" altLang="ru-RU" sz="2200" dirty="0" err="1" smtClean="0">
                <a:latin typeface="Times New Roman" pitchFamily="18" charset="0"/>
                <a:cs typeface="Times New Roman" pitchFamily="18" charset="0"/>
              </a:rPr>
              <a:t>салық төлеуден түгел босату</a:t>
            </a:r>
            <a:r>
              <a:rPr lang="ru-RU" altLang="ru-RU" sz="2200" dirty="0" smtClean="0">
                <a:latin typeface="Times New Roman" pitchFamily="18" charset="0"/>
                <a:cs typeface="Times New Roman" pitchFamily="18" charset="0"/>
              </a:rPr>
              <a:t>. </a:t>
            </a:r>
            <a:r>
              <a:rPr lang="ru-RU" altLang="ru-RU" sz="2200" dirty="0" err="1" smtClean="0">
                <a:latin typeface="Times New Roman" pitchFamily="18" charset="0"/>
                <a:cs typeface="Times New Roman" pitchFamily="18" charset="0"/>
              </a:rPr>
              <a:t>Салық жеңілдіктеріне салықтан толық босатылатын</a:t>
            </a:r>
            <a:r>
              <a:rPr lang="ru-RU" altLang="ru-RU" sz="2200" dirty="0" smtClean="0">
                <a:latin typeface="Times New Roman" pitchFamily="18" charset="0"/>
                <a:cs typeface="Times New Roman" pitchFamily="18" charset="0"/>
              </a:rPr>
              <a:t>, </a:t>
            </a:r>
            <a:r>
              <a:rPr lang="ru-RU" altLang="ru-RU" sz="2200" dirty="0" err="1" smtClean="0">
                <a:latin typeface="Times New Roman" pitchFamily="18" charset="0"/>
                <a:cs typeface="Times New Roman" pitchFamily="18" charset="0"/>
              </a:rPr>
              <a:t>салық салынбайтын</a:t>
            </a:r>
            <a:r>
              <a:rPr lang="ru-RU" altLang="ru-RU" sz="2200" dirty="0" smtClean="0">
                <a:latin typeface="Times New Roman" pitchFamily="18" charset="0"/>
                <a:cs typeface="Times New Roman" pitchFamily="18" charset="0"/>
              </a:rPr>
              <a:t> минимум, </a:t>
            </a:r>
            <a:r>
              <a:rPr lang="ru-RU" altLang="ru-RU" sz="2200" dirty="0" err="1" smtClean="0">
                <a:latin typeface="Times New Roman" pitchFamily="18" charset="0"/>
                <a:cs typeface="Times New Roman" pitchFamily="18" charset="0"/>
              </a:rPr>
              <a:t>шегерістер</a:t>
            </a:r>
            <a:r>
              <a:rPr lang="ru-RU" altLang="ru-RU" sz="2200" dirty="0" smtClean="0">
                <a:latin typeface="Times New Roman" pitchFamily="18" charset="0"/>
                <a:cs typeface="Times New Roman" pitchFamily="18" charset="0"/>
              </a:rPr>
              <a:t>, </a:t>
            </a:r>
            <a:r>
              <a:rPr lang="ru-RU" altLang="ru-RU" sz="2200" dirty="0" err="1" smtClean="0">
                <a:latin typeface="Times New Roman" pitchFamily="18" charset="0"/>
                <a:cs typeface="Times New Roman" pitchFamily="18" charset="0"/>
              </a:rPr>
              <a:t>салық ставкасын</a:t>
            </a:r>
            <a:r>
              <a:rPr lang="ru-RU" altLang="ru-RU" sz="2200" dirty="0" smtClean="0">
                <a:latin typeface="Times New Roman" pitchFamily="18" charset="0"/>
                <a:cs typeface="Times New Roman" pitchFamily="18" charset="0"/>
              </a:rPr>
              <a:t> </a:t>
            </a:r>
            <a:r>
              <a:rPr lang="ru-RU" altLang="ru-RU" sz="2200" dirty="0" err="1" smtClean="0">
                <a:latin typeface="Times New Roman" pitchFamily="18" charset="0"/>
                <a:cs typeface="Times New Roman" pitchFamily="18" charset="0"/>
              </a:rPr>
              <a:t>төмендету, салық төлеу мерзімін</a:t>
            </a:r>
            <a:r>
              <a:rPr lang="ru-RU" altLang="ru-RU" sz="2200" dirty="0" smtClean="0">
                <a:latin typeface="Times New Roman" pitchFamily="18" charset="0"/>
                <a:cs typeface="Times New Roman" pitchFamily="18" charset="0"/>
              </a:rPr>
              <a:t> </a:t>
            </a:r>
            <a:r>
              <a:rPr lang="ru-RU" altLang="ru-RU" sz="2200" dirty="0" err="1" smtClean="0">
                <a:latin typeface="Times New Roman" pitchFamily="18" charset="0"/>
                <a:cs typeface="Times New Roman" pitchFamily="18" charset="0"/>
              </a:rPr>
              <a:t>ұзарту, </a:t>
            </a:r>
            <a:r>
              <a:rPr lang="ru-RU" altLang="ru-RU" sz="2200" dirty="0" smtClean="0">
                <a:latin typeface="Times New Roman" pitchFamily="18" charset="0"/>
                <a:cs typeface="Times New Roman" pitchFamily="18" charset="0"/>
              </a:rPr>
              <a:t>т.б. </a:t>
            </a:r>
            <a:r>
              <a:rPr lang="ru-RU" altLang="ru-RU" sz="2200" dirty="0" err="1" smtClean="0">
                <a:latin typeface="Times New Roman" pitchFamily="18" charset="0"/>
                <a:cs typeface="Times New Roman" pitchFamily="18" charset="0"/>
              </a:rPr>
              <a:t>жатады</a:t>
            </a:r>
            <a:r>
              <a:rPr lang="ru-RU" altLang="ru-RU" sz="2200" dirty="0" smtClean="0">
                <a:latin typeface="Times New Roman" pitchFamily="18" charset="0"/>
                <a:cs typeface="Times New Roman" pitchFamily="18" charset="0"/>
              </a:rPr>
              <a:t>. </a:t>
            </a:r>
            <a:r>
              <a:rPr lang="kk-KZ" altLang="ru-RU" sz="2200" dirty="0" smtClean="0">
                <a:latin typeface="Times New Roman" pitchFamily="18" charset="0"/>
                <a:cs typeface="Times New Roman" pitchFamily="18" charset="0"/>
              </a:rPr>
              <a:t>Заманауи мемлекетте жеңілдіктің келесідей  түрлері бекітіледі</a:t>
            </a:r>
            <a:r>
              <a:rPr lang="en-US" altLang="ru-RU" sz="2200" dirty="0" smtClean="0">
                <a:latin typeface="Times New Roman" pitchFamily="18" charset="0"/>
                <a:cs typeface="Times New Roman" pitchFamily="18" charset="0"/>
              </a:rPr>
              <a:t>:</a:t>
            </a:r>
            <a:endParaRPr lang="ru-RU" altLang="ru-RU" sz="2200" dirty="0">
              <a:latin typeface="Times New Roman" pitchFamily="18" charset="0"/>
              <a:cs typeface="Times New Roman" pitchFamily="18" charset="0"/>
            </a:endParaRPr>
          </a:p>
        </p:txBody>
      </p:sp>
    </p:spTree>
    <p:extLst>
      <p:ext uri="{BB962C8B-B14F-4D97-AF65-F5344CB8AC3E}">
        <p14:creationId xmlns:p14="http://schemas.microsoft.com/office/powerpoint/2010/main" val="3339564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48062" y="351691"/>
            <a:ext cx="10427677" cy="5909310"/>
          </a:xfrm>
          <a:prstGeom prst="rect">
            <a:avLst/>
          </a:prstGeom>
          <a:noFill/>
        </p:spPr>
        <p:txBody>
          <a:bodyPr wrap="square" rtlCol="0">
            <a:spAutoFit/>
          </a:bodyPr>
          <a:lstStyle/>
          <a:p>
            <a:pPr indent="360363">
              <a:defRPr/>
            </a:pPr>
            <a:r>
              <a:rPr lang="en-US" sz="2000" b="1" dirty="0" smtClean="0">
                <a:latin typeface="Times New Roman" pitchFamily="18" charset="0"/>
                <a:cs typeface="Times New Roman" pitchFamily="18" charset="0"/>
              </a:rPr>
              <a:t>П</a:t>
            </a:r>
            <a:r>
              <a:rPr lang="kk-KZ" sz="2000" b="1" dirty="0" smtClean="0">
                <a:latin typeface="Times New Roman" pitchFamily="18" charset="0"/>
                <a:cs typeface="Times New Roman" pitchFamily="18" charset="0"/>
              </a:rPr>
              <a:t>референциялар </a:t>
            </a:r>
            <a:r>
              <a:rPr lang="kk-KZ" sz="2000" dirty="0" smtClean="0">
                <a:latin typeface="Times New Roman" pitchFamily="18" charset="0"/>
                <a:cs typeface="Times New Roman" pitchFamily="18" charset="0"/>
              </a:rPr>
              <a:t>инвестициялық және инновациялық шығындарды қаржыландыру үшін мақсатты салық жеңілдіктері мен инвестициялық  салық несиесі түрінде белгіленеді.</a:t>
            </a:r>
            <a:r>
              <a:rPr lang="kk-KZ" sz="2000" b="1" dirty="0" smtClean="0">
                <a:latin typeface="Times New Roman" pitchFamily="18" charset="0"/>
                <a:cs typeface="Times New Roman" pitchFamily="18" charset="0"/>
              </a:rPr>
              <a:t> </a:t>
            </a:r>
          </a:p>
          <a:p>
            <a:pPr indent="360363" algn="just">
              <a:defRPr/>
            </a:pPr>
            <a:r>
              <a:rPr lang="kk-KZ" sz="2000" b="1" dirty="0" smtClean="0">
                <a:latin typeface="Times New Roman" pitchFamily="18" charset="0"/>
                <a:cs typeface="Times New Roman" pitchFamily="18" charset="0"/>
              </a:rPr>
              <a:t>Салық несиесі, </a:t>
            </a:r>
            <a:r>
              <a:rPr lang="kk-KZ" sz="2000" dirty="0" smtClean="0">
                <a:latin typeface="Times New Roman" pitchFamily="18" charset="0"/>
                <a:cs typeface="Times New Roman" pitchFamily="18" charset="0"/>
              </a:rPr>
              <a:t>басқаша сөзбен айтқанда салық төлеу мерзімін ұзарту, кез келген несие сияқты, қайтарымдылық пен ақылық негізінде кәсіпорын мен салық органы арасында жасалған тиісті келісім шарт негізінде рәсімделеді. Жекелеген жағдайда мемлекет салықтар бойынша недоимканы есептен шығаруды қолдануы мүмкін.</a:t>
            </a:r>
            <a:endParaRPr lang="ru-RU" sz="2000" dirty="0" smtClean="0">
              <a:latin typeface="Times New Roman" pitchFamily="18" charset="0"/>
              <a:cs typeface="Times New Roman" pitchFamily="18" charset="0"/>
            </a:endParaRPr>
          </a:p>
          <a:p>
            <a:pPr indent="360363" algn="just">
              <a:defRPr/>
            </a:pPr>
            <a:r>
              <a:rPr lang="kk-KZ" sz="2000" b="1" dirty="0" smtClean="0">
                <a:latin typeface="Times New Roman" pitchFamily="18" charset="0"/>
                <a:cs typeface="Times New Roman" pitchFamily="18" charset="0"/>
              </a:rPr>
              <a:t>Жеңілдік кезеңі</a:t>
            </a:r>
            <a:r>
              <a:rPr lang="kk-KZ" sz="2000" dirty="0" smtClean="0">
                <a:latin typeface="Times New Roman" pitchFamily="18" charset="0"/>
                <a:cs typeface="Times New Roman" pitchFamily="18" charset="0"/>
              </a:rPr>
              <a:t> заң бойынша бекітілген салық уақытын білдіреді.</a:t>
            </a:r>
          </a:p>
          <a:p>
            <a:pPr indent="360363">
              <a:defRPr/>
            </a:pPr>
            <a:r>
              <a:rPr lang="en-US" sz="2000" dirty="0" err="1" smtClean="0">
                <a:latin typeface="Times New Roman" pitchFamily="18" charset="0"/>
                <a:cs typeface="Times New Roman" pitchFamily="18" charset="0"/>
              </a:rPr>
              <a:t>Салықтарды</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мынадай</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ерекшелік</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белгілері</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бойынша</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жіктейміз</a:t>
            </a:r>
            <a:r>
              <a:rPr lang="en-US" sz="2000" dirty="0" smtClean="0">
                <a:latin typeface="Times New Roman" pitchFamily="18" charset="0"/>
                <a:cs typeface="Times New Roman" pitchFamily="18" charset="0"/>
              </a:rPr>
              <a:t>: </a:t>
            </a:r>
            <a:endParaRPr lang="ru-RU" sz="2000" dirty="0" smtClean="0">
              <a:latin typeface="Times New Roman" pitchFamily="18" charset="0"/>
              <a:cs typeface="Times New Roman" pitchFamily="18" charset="0"/>
            </a:endParaRPr>
          </a:p>
          <a:p>
            <a:pPr>
              <a:defRPr/>
            </a:pPr>
            <a:r>
              <a:rPr lang="ru-RU"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Салық салу </a:t>
            </a:r>
            <a:r>
              <a:rPr lang="en-US" sz="2000" dirty="0" err="1" smtClean="0">
                <a:latin typeface="Times New Roman" pitchFamily="18" charset="0"/>
                <a:cs typeface="Times New Roman" pitchFamily="18" charset="0"/>
              </a:rPr>
              <a:t>объектісіне</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байланысты</a:t>
            </a:r>
            <a:r>
              <a:rPr lang="en-US" sz="2000" dirty="0" smtClean="0">
                <a:latin typeface="Times New Roman" pitchFamily="18" charset="0"/>
                <a:cs typeface="Times New Roman" pitchFamily="18" charset="0"/>
              </a:rPr>
              <a:t>;</a:t>
            </a:r>
            <a:endParaRPr lang="ru-RU" sz="2000" dirty="0" smtClean="0">
              <a:latin typeface="Times New Roman" pitchFamily="18" charset="0"/>
              <a:cs typeface="Times New Roman" pitchFamily="18" charset="0"/>
            </a:endParaRPr>
          </a:p>
          <a:p>
            <a:pPr>
              <a:defRPr/>
            </a:pPr>
            <a:r>
              <a:rPr lang="ru-RU"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Қолдануына</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қарай</a:t>
            </a:r>
            <a:r>
              <a:rPr lang="en-US" sz="2000" dirty="0" smtClean="0">
                <a:latin typeface="Times New Roman" pitchFamily="18" charset="0"/>
                <a:cs typeface="Times New Roman" pitchFamily="18" charset="0"/>
              </a:rPr>
              <a:t>; </a:t>
            </a:r>
            <a:endParaRPr lang="ru-RU" sz="2000" dirty="0" smtClean="0">
              <a:latin typeface="Times New Roman" pitchFamily="18" charset="0"/>
              <a:cs typeface="Times New Roman" pitchFamily="18" charset="0"/>
            </a:endParaRPr>
          </a:p>
          <a:p>
            <a:pPr>
              <a:defRPr/>
            </a:pPr>
            <a:r>
              <a:rPr lang="ru-RU"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Салық салу </a:t>
            </a:r>
            <a:r>
              <a:rPr lang="en-US" sz="2000" dirty="0" err="1" smtClean="0">
                <a:latin typeface="Times New Roman" pitchFamily="18" charset="0"/>
                <a:cs typeface="Times New Roman" pitchFamily="18" charset="0"/>
              </a:rPr>
              <a:t>органына</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байланысты</a:t>
            </a:r>
            <a:r>
              <a:rPr lang="en-US" sz="2000" dirty="0" smtClean="0">
                <a:latin typeface="Times New Roman" pitchFamily="18" charset="0"/>
                <a:cs typeface="Times New Roman" pitchFamily="18" charset="0"/>
              </a:rPr>
              <a:t>; </a:t>
            </a:r>
            <a:endParaRPr lang="ru-RU" sz="2000" dirty="0" smtClean="0">
              <a:latin typeface="Times New Roman" pitchFamily="18" charset="0"/>
              <a:cs typeface="Times New Roman" pitchFamily="18" charset="0"/>
            </a:endParaRPr>
          </a:p>
          <a:p>
            <a:pPr>
              <a:defRPr/>
            </a:pPr>
            <a:r>
              <a:rPr lang="ru-RU"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Экономикалық </a:t>
            </a:r>
            <a:r>
              <a:rPr lang="en-US" sz="2000" dirty="0" err="1" smtClean="0">
                <a:latin typeface="Times New Roman" pitchFamily="18" charset="0"/>
                <a:cs typeface="Times New Roman" pitchFamily="18" charset="0"/>
              </a:rPr>
              <a:t>ерекшелігіне</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байланысты</a:t>
            </a:r>
            <a:r>
              <a:rPr lang="en-US" sz="2000" dirty="0" smtClean="0">
                <a:latin typeface="Times New Roman" pitchFamily="18" charset="0"/>
                <a:cs typeface="Times New Roman" pitchFamily="18" charset="0"/>
              </a:rPr>
              <a:t>; </a:t>
            </a:r>
            <a:endParaRPr lang="ru-RU" sz="2000" dirty="0" smtClean="0">
              <a:latin typeface="Times New Roman" pitchFamily="18" charset="0"/>
              <a:cs typeface="Times New Roman" pitchFamily="18" charset="0"/>
            </a:endParaRPr>
          </a:p>
          <a:p>
            <a:pPr>
              <a:defRPr/>
            </a:pPr>
            <a:r>
              <a:rPr lang="ru-RU"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Салық салу </a:t>
            </a:r>
            <a:r>
              <a:rPr lang="en-US" sz="2000" dirty="0" err="1" smtClean="0">
                <a:latin typeface="Times New Roman" pitchFamily="18" charset="0"/>
                <a:cs typeface="Times New Roman" pitchFamily="18" charset="0"/>
              </a:rPr>
              <a:t>объектісін</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бағалау</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дәрежесіне</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қарай</a:t>
            </a:r>
            <a:r>
              <a:rPr lang="en-US" sz="2000" dirty="0" smtClean="0">
                <a:latin typeface="Times New Roman" pitchFamily="18" charset="0"/>
                <a:cs typeface="Times New Roman" pitchFamily="18" charset="0"/>
              </a:rPr>
              <a:t>; </a:t>
            </a:r>
            <a:endParaRPr lang="ru-RU" sz="2000" dirty="0" smtClean="0">
              <a:latin typeface="Times New Roman" pitchFamily="18" charset="0"/>
              <a:cs typeface="Times New Roman" pitchFamily="18" charset="0"/>
            </a:endParaRPr>
          </a:p>
          <a:p>
            <a:pPr>
              <a:defRPr/>
            </a:pPr>
            <a:r>
              <a:rPr lang="ru-RU"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Салық салу </a:t>
            </a:r>
            <a:r>
              <a:rPr lang="en-US" sz="2000" dirty="0" err="1" smtClean="0">
                <a:latin typeface="Times New Roman" pitchFamily="18" charset="0"/>
                <a:cs typeface="Times New Roman" pitchFamily="18" charset="0"/>
              </a:rPr>
              <a:t>объектісіне</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қарай</a:t>
            </a:r>
            <a:r>
              <a:rPr lang="en-US" sz="2000" dirty="0" smtClean="0">
                <a:latin typeface="Times New Roman" pitchFamily="18" charset="0"/>
                <a:cs typeface="Times New Roman" pitchFamily="18" charset="0"/>
              </a:rPr>
              <a:t> салықтар </a:t>
            </a:r>
            <a:r>
              <a:rPr lang="en-US" sz="2000" dirty="0" err="1" smtClean="0">
                <a:latin typeface="Times New Roman" pitchFamily="18" charset="0"/>
                <a:cs typeface="Times New Roman" pitchFamily="18" charset="0"/>
              </a:rPr>
              <a:t>тікелей</a:t>
            </a:r>
            <a:r>
              <a:rPr lang="en-US" sz="2000" dirty="0" smtClean="0">
                <a:latin typeface="Times New Roman" pitchFamily="18" charset="0"/>
                <a:cs typeface="Times New Roman" pitchFamily="18" charset="0"/>
              </a:rPr>
              <a:t> және </a:t>
            </a:r>
            <a:r>
              <a:rPr lang="en-US" sz="2000" dirty="0" err="1" smtClean="0">
                <a:latin typeface="Times New Roman" pitchFamily="18" charset="0"/>
                <a:cs typeface="Times New Roman" pitchFamily="18" charset="0"/>
              </a:rPr>
              <a:t>жанама</a:t>
            </a:r>
            <a:r>
              <a:rPr lang="en-US" sz="2000" dirty="0" smtClean="0">
                <a:latin typeface="Times New Roman" pitchFamily="18" charset="0"/>
                <a:cs typeface="Times New Roman" pitchFamily="18" charset="0"/>
              </a:rPr>
              <a:t> салықтар </a:t>
            </a:r>
            <a:r>
              <a:rPr lang="en-US" sz="2000" dirty="0" err="1" smtClean="0">
                <a:latin typeface="Times New Roman" pitchFamily="18" charset="0"/>
                <a:cs typeface="Times New Roman" pitchFamily="18" charset="0"/>
              </a:rPr>
              <a:t>болып</a:t>
            </a:r>
            <a:r>
              <a:rPr lang="en-US" sz="2000" dirty="0" smtClean="0">
                <a:latin typeface="Times New Roman" pitchFamily="18" charset="0"/>
                <a:cs typeface="Times New Roman" pitchFamily="18" charset="0"/>
              </a:rPr>
              <a:t> </a:t>
            </a:r>
            <a:r>
              <a:rPr lang="en-US" sz="2000" dirty="0" err="1" smtClean="0">
                <a:latin typeface="Times New Roman" pitchFamily="18" charset="0"/>
                <a:cs typeface="Times New Roman" pitchFamily="18" charset="0"/>
              </a:rPr>
              <a:t>жіктеледі</a:t>
            </a:r>
            <a:r>
              <a:rPr lang="en-US" sz="2000" dirty="0" smtClean="0">
                <a:latin typeface="Times New Roman" pitchFamily="18" charset="0"/>
                <a:cs typeface="Times New Roman" pitchFamily="18" charset="0"/>
              </a:rPr>
              <a:t>. </a:t>
            </a:r>
            <a:endParaRPr lang="ru-RU" sz="2000" dirty="0" smtClean="0">
              <a:latin typeface="Times New Roman" pitchFamily="18" charset="0"/>
              <a:cs typeface="Times New Roman" pitchFamily="18" charset="0"/>
            </a:endParaRPr>
          </a:p>
          <a:p>
            <a:pPr>
              <a:defRPr/>
            </a:pP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Тікелей</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салықтар тікелей</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табысқа немесе</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мүлікке салынады</a:t>
            </a:r>
            <a:r>
              <a:rPr lang="ru-RU" sz="2000" dirty="0" smtClean="0">
                <a:latin typeface="Times New Roman" pitchFamily="18" charset="0"/>
                <a:cs typeface="Times New Roman" pitchFamily="18" charset="0"/>
              </a:rPr>
              <a:t>. </a:t>
            </a:r>
          </a:p>
          <a:p>
            <a:pPr>
              <a:defRPr/>
            </a:pPr>
            <a:r>
              <a:rPr lang="ru-RU" sz="2000" dirty="0" err="1" smtClean="0">
                <a:latin typeface="Times New Roman" pitchFamily="18" charset="0"/>
                <a:cs typeface="Times New Roman" pitchFamily="18" charset="0"/>
              </a:rPr>
              <a:t>Тікелей</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салықтарға мынадай</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салықтар жатады</a:t>
            </a:r>
            <a:r>
              <a:rPr lang="ru-RU" sz="2000" dirty="0" smtClean="0">
                <a:latin typeface="Times New Roman" pitchFamily="18" charset="0"/>
                <a:cs typeface="Times New Roman" pitchFamily="18" charset="0"/>
              </a:rPr>
              <a:t>: </a:t>
            </a:r>
          </a:p>
          <a:p>
            <a:pPr>
              <a:defRPr/>
            </a:pPr>
            <a:r>
              <a:rPr lang="en-US" sz="2000" dirty="0" err="1" smtClean="0">
                <a:latin typeface="Times New Roman" pitchFamily="18" charset="0"/>
                <a:cs typeface="Times New Roman" pitchFamily="18" charset="0"/>
              </a:rPr>
              <a:t>Корпорациялық</a:t>
            </a:r>
            <a:r>
              <a:rPr lang="en-US" sz="2000" dirty="0" smtClean="0">
                <a:latin typeface="Times New Roman" pitchFamily="18" charset="0"/>
                <a:cs typeface="Times New Roman" pitchFamily="18" charset="0"/>
              </a:rPr>
              <a:t> табыс </a:t>
            </a:r>
            <a:r>
              <a:rPr lang="en-US" sz="2000" dirty="0" err="1" smtClean="0">
                <a:latin typeface="Times New Roman" pitchFamily="18" charset="0"/>
                <a:cs typeface="Times New Roman" pitchFamily="18" charset="0"/>
              </a:rPr>
              <a:t>салығы</a:t>
            </a:r>
            <a:r>
              <a:rPr lang="en-US" sz="2000" dirty="0" smtClean="0">
                <a:latin typeface="Times New Roman" pitchFamily="18" charset="0"/>
                <a:cs typeface="Times New Roman" pitchFamily="18" charset="0"/>
              </a:rPr>
              <a:t>; </a:t>
            </a:r>
            <a:endParaRPr lang="ru-RU" sz="2000" dirty="0" smtClean="0">
              <a:latin typeface="Times New Roman" pitchFamily="18" charset="0"/>
              <a:cs typeface="Times New Roman" pitchFamily="18" charset="0"/>
            </a:endParaRPr>
          </a:p>
          <a:p>
            <a:pPr>
              <a:defRPr/>
            </a:pPr>
            <a:r>
              <a:rPr lang="en-US" sz="2000" dirty="0" smtClean="0">
                <a:latin typeface="Times New Roman" pitchFamily="18" charset="0"/>
                <a:cs typeface="Times New Roman" pitchFamily="18" charset="0"/>
              </a:rPr>
              <a:t>Жеке табыс </a:t>
            </a:r>
            <a:r>
              <a:rPr lang="en-US" sz="2000" dirty="0" err="1" smtClean="0">
                <a:latin typeface="Times New Roman" pitchFamily="18" charset="0"/>
                <a:cs typeface="Times New Roman" pitchFamily="18" charset="0"/>
              </a:rPr>
              <a:t>салығы</a:t>
            </a:r>
            <a:r>
              <a:rPr lang="en-US" sz="2000" dirty="0" smtClean="0">
                <a:latin typeface="Times New Roman" pitchFamily="18" charset="0"/>
                <a:cs typeface="Times New Roman" pitchFamily="18" charset="0"/>
              </a:rPr>
              <a:t>; </a:t>
            </a:r>
            <a:endParaRPr lang="ru-RU" sz="2000" dirty="0" smtClean="0">
              <a:latin typeface="Times New Roman" pitchFamily="18" charset="0"/>
              <a:cs typeface="Times New Roman" pitchFamily="18" charset="0"/>
            </a:endParaRPr>
          </a:p>
          <a:p>
            <a:pPr lvl="0" algn="just">
              <a:tabLst>
                <a:tab pos="361950" algn="l"/>
                <a:tab pos="4231005" algn="l"/>
              </a:tabLst>
            </a:pPr>
            <a:endParaRPr lang="ru-RU" dirty="0">
              <a:effectLst/>
            </a:endParaRPr>
          </a:p>
        </p:txBody>
      </p:sp>
    </p:spTree>
    <p:extLst>
      <p:ext uri="{BB962C8B-B14F-4D97-AF65-F5344CB8AC3E}">
        <p14:creationId xmlns:p14="http://schemas.microsoft.com/office/powerpoint/2010/main" val="58983683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зящная">
  <a:themeElements>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Изящная">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Изящная">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72</TotalTime>
  <Words>1197</Words>
  <Application>Microsoft Office PowerPoint</Application>
  <PresentationFormat>Произвольный</PresentationFormat>
  <Paragraphs>96</Paragraphs>
  <Slides>13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Изящная</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Admin</dc:creator>
  <cp:lastModifiedBy>admin</cp:lastModifiedBy>
  <cp:revision>21</cp:revision>
  <dcterms:created xsi:type="dcterms:W3CDTF">2020-01-22T17:14:51Z</dcterms:created>
  <dcterms:modified xsi:type="dcterms:W3CDTF">2023-01-10T15:48:15Z</dcterms:modified>
</cp:coreProperties>
</file>